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docProps/custom.xml" ContentType="application/vnd.openxmlformats-officedocument.custom-properties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49" r:id="rId2"/>
  </p:sldMasterIdLst>
  <p:notesMasterIdLst>
    <p:notesMasterId r:id="rId53"/>
  </p:notesMasterIdLst>
  <p:sldIdLst>
    <p:sldId id="260" r:id="rId3"/>
    <p:sldId id="274" r:id="rId4"/>
    <p:sldId id="275" r:id="rId5"/>
    <p:sldId id="276" r:id="rId6"/>
    <p:sldId id="277" r:id="rId7"/>
    <p:sldId id="278" r:id="rId8"/>
    <p:sldId id="279" r:id="rId9"/>
    <p:sldId id="280" r:id="rId10"/>
    <p:sldId id="281" r:id="rId11"/>
    <p:sldId id="282" r:id="rId12"/>
    <p:sldId id="283" r:id="rId13"/>
    <p:sldId id="322" r:id="rId14"/>
    <p:sldId id="320" r:id="rId15"/>
    <p:sldId id="285" r:id="rId16"/>
    <p:sldId id="286" r:id="rId17"/>
    <p:sldId id="287" r:id="rId18"/>
    <p:sldId id="288" r:id="rId19"/>
    <p:sldId id="289" r:id="rId20"/>
    <p:sldId id="290" r:id="rId21"/>
    <p:sldId id="291" r:id="rId22"/>
    <p:sldId id="292" r:id="rId23"/>
    <p:sldId id="293" r:id="rId24"/>
    <p:sldId id="294" r:id="rId25"/>
    <p:sldId id="295" r:id="rId26"/>
    <p:sldId id="296" r:id="rId27"/>
    <p:sldId id="297" r:id="rId28"/>
    <p:sldId id="298" r:id="rId29"/>
    <p:sldId id="299" r:id="rId30"/>
    <p:sldId id="300" r:id="rId31"/>
    <p:sldId id="301" r:id="rId32"/>
    <p:sldId id="302" r:id="rId33"/>
    <p:sldId id="303" r:id="rId34"/>
    <p:sldId id="304" r:id="rId35"/>
    <p:sldId id="305" r:id="rId36"/>
    <p:sldId id="306" r:id="rId37"/>
    <p:sldId id="307" r:id="rId38"/>
    <p:sldId id="308" r:id="rId39"/>
    <p:sldId id="309" r:id="rId40"/>
    <p:sldId id="310" r:id="rId41"/>
    <p:sldId id="311" r:id="rId42"/>
    <p:sldId id="312" r:id="rId43"/>
    <p:sldId id="313" r:id="rId44"/>
    <p:sldId id="314" r:id="rId45"/>
    <p:sldId id="315" r:id="rId46"/>
    <p:sldId id="316" r:id="rId47"/>
    <p:sldId id="317" r:id="rId48"/>
    <p:sldId id="318" r:id="rId49"/>
    <p:sldId id="321" r:id="rId50"/>
    <p:sldId id="319" r:id="rId51"/>
    <p:sldId id="273" r:id="rId52"/>
  </p:sldIdLst>
  <p:sldSz cx="9144000" cy="6858000" type="screen4x3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present/>
    <p:sldRg st="1" end="4"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0"/>
      </p:ext>
    </p:extLst>
  </p:showPr>
  <p:clrMru>
    <a:srgbClr val="FF0066"/>
    <a:srgbClr val="FFFFFF"/>
    <a:srgbClr val="00FF00"/>
    <a:srgbClr val="FFCCCC"/>
    <a:srgbClr val="FF99FF"/>
    <a:srgbClr val="060D4C"/>
    <a:srgbClr val="042B6C"/>
    <a:srgbClr val="3366CC"/>
    <a:srgbClr val="3333FF"/>
    <a:srgbClr val="3333C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中度样式 4 - 强调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6D9F66E-5EB9-4882-86FB-DCBF35E3C3E4}" styleName="中度样式 4 - 强调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-61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1.wmf"/><Relationship Id="rId2" Type="http://schemas.openxmlformats.org/officeDocument/2006/relationships/image" Target="../media/image40.wmf"/><Relationship Id="rId1" Type="http://schemas.openxmlformats.org/officeDocument/2006/relationships/image" Target="../media/image39.wmf"/><Relationship Id="rId5" Type="http://schemas.openxmlformats.org/officeDocument/2006/relationships/image" Target="../media/image43.wmf"/><Relationship Id="rId4" Type="http://schemas.openxmlformats.org/officeDocument/2006/relationships/image" Target="../media/image42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46.wmf"/><Relationship Id="rId2" Type="http://schemas.openxmlformats.org/officeDocument/2006/relationships/image" Target="../media/image45.wmf"/><Relationship Id="rId1" Type="http://schemas.openxmlformats.org/officeDocument/2006/relationships/image" Target="../media/image44.wmf"/><Relationship Id="rId5" Type="http://schemas.openxmlformats.org/officeDocument/2006/relationships/image" Target="../media/image48.wmf"/><Relationship Id="rId4" Type="http://schemas.openxmlformats.org/officeDocument/2006/relationships/image" Target="../media/image47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png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Relationship Id="rId4" Type="http://schemas.openxmlformats.org/officeDocument/2006/relationships/image" Target="../media/image3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页眉占位符 1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anose="020F0502020204030204" pitchFamily="34" charset="0"/>
              </a:defRPr>
            </a:lvl1pPr>
          </a:lstStyle>
          <a:p>
            <a:endParaRPr lang="zh-CN" altLang="en-US"/>
          </a:p>
        </p:txBody>
      </p:sp>
      <p:sp>
        <p:nvSpPr>
          <p:cNvPr id="3075" name="日期占位符 2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6A9F8A9C-6116-4124-9DF7-34A25AD14388}" type="datetimeFigureOut">
              <a:rPr lang="zh-CN" altLang="en-US"/>
              <a:pPr/>
              <a:t>2017-3-21</a:t>
            </a:fld>
            <a:endParaRPr lang="en-US" altLang="zh-CN"/>
          </a:p>
        </p:txBody>
      </p:sp>
      <p:sp>
        <p:nvSpPr>
          <p:cNvPr id="3076" name="幻灯片图像占位符 3"/>
          <p:cNvSpPr>
            <a:spLocks noGrp="1" noRot="1" noChangeAspect="1" noChangeArrowheads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3077" name="备注占位符 4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3078" name="页脚占位符 5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anose="020F0502020204030204" pitchFamily="34" charset="0"/>
              </a:defRPr>
            </a:lvl1pPr>
          </a:lstStyle>
          <a:p>
            <a:endParaRPr lang="zh-CN" altLang="en-US"/>
          </a:p>
        </p:txBody>
      </p:sp>
      <p:sp>
        <p:nvSpPr>
          <p:cNvPr id="3079" name="灯片编号占位符 6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1AD65599-DA2F-453F-A52B-C0AAB4200215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23D6ED7-CFC4-40D3-9494-5B87DCF23242}" type="datetimeFigureOut">
              <a:rPr lang="zh-CN" altLang="en-US"/>
              <a:pPr/>
              <a:t>2017-3-21</a:t>
            </a:fld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4BF1D7-B95A-4C6F-87B7-B12EF4389A29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xmlns="" val="2368422770"/>
      </p:ext>
    </p:extLst>
  </p:cSld>
  <p:clrMapOvr>
    <a:masterClrMapping/>
  </p:clrMapOvr>
  <p:transition advClick="0" advTm="6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AC2E804-02B2-4231-A7F1-B526AC9A9B7A}" type="datetimeFigureOut">
              <a:rPr lang="zh-CN" altLang="en-US"/>
              <a:pPr/>
              <a:t>2017-3-21</a:t>
            </a:fld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2D50CE-345E-44CA-B612-711862C73B9B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xmlns="" val="1192045585"/>
      </p:ext>
    </p:extLst>
  </p:cSld>
  <p:clrMapOvr>
    <a:masterClrMapping/>
  </p:clrMapOvr>
  <p:transition advClick="0" advTm="6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166818B-9E62-4244-AE89-745ED5BB9718}" type="datetimeFigureOut">
              <a:rPr lang="zh-CN" altLang="en-US"/>
              <a:pPr/>
              <a:t>2017-3-21</a:t>
            </a:fld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C86503-6E9A-4565-88B2-84A2598862BA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xmlns="" val="2063890586"/>
      </p:ext>
    </p:extLst>
  </p:cSld>
  <p:clrMapOvr>
    <a:masterClrMapping/>
  </p:clrMapOvr>
  <p:transition advClick="0" advTm="600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</p:nvPr>
        </p:nvSpPr>
        <p:spPr>
          <a:xfrm>
            <a:off x="914400" y="1981200"/>
            <a:ext cx="7772400" cy="4114800"/>
          </a:xfrm>
        </p:spPr>
        <p:txBody>
          <a:bodyPr/>
          <a:lstStyle/>
          <a:p>
            <a:pPr lvl="0"/>
            <a:endParaRPr lang="zh-CN" alt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BEBA3A-1EF2-42BB-ABBE-EFC034402D55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xmlns="" val="26879394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3810000" cy="41148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876800" y="1981200"/>
            <a:ext cx="3810000" cy="41148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54E5FD-9137-4AEE-A00D-D349DBAE1E12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xmlns="" val="40692782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95400" y="381000"/>
            <a:ext cx="7239000" cy="563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9486762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标题和四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sz="quarter"/>
          </p:nvPr>
        </p:nvSpPr>
        <p:spPr>
          <a:xfrm>
            <a:off x="1295400" y="381000"/>
            <a:ext cx="7239000" cy="563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779015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1E2421E-3083-429F-91A9-6C583D2B8A0E}" type="datetimeFigureOut">
              <a:rPr lang="zh-CN" altLang="en-US"/>
              <a:pPr/>
              <a:t>2017-3-21</a:t>
            </a:fld>
            <a:endParaRPr lang="zh-CN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2E0B0B-D2BC-4C43-B118-F8F5B7F49CFC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xmlns="" val="28872916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456C266-A8DE-4DFA-86BD-F534363A4B35}" type="datetimeFigureOut">
              <a:rPr lang="zh-CN" altLang="en-US"/>
              <a:pPr/>
              <a:t>2017-3-21</a:t>
            </a:fld>
            <a:endParaRPr lang="zh-CN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916775-0494-48AB-AACD-03C87F1B2653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xmlns="" val="19625095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6CF7C7D-1F96-4CF2-81D6-7D8E9F07E42D}" type="datetimeFigureOut">
              <a:rPr lang="zh-CN" altLang="en-US"/>
              <a:pPr/>
              <a:t>2017-3-21</a:t>
            </a:fld>
            <a:endParaRPr lang="zh-CN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73D09A-74FD-45F3-B1AE-72C284B2DB09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xmlns="" val="1871546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739407A-A86A-4805-A75F-A1FF5DE307B6}" type="datetimeFigureOut">
              <a:rPr lang="zh-CN" altLang="en-US"/>
              <a:pPr/>
              <a:t>2017-3-21</a:t>
            </a:fld>
            <a:endParaRPr lang="zh-CN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744152-401A-4DA4-BE44-32DDA36F46B7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xmlns="" val="28144247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CC84F61-535F-4B02-998A-6E8CCCAE8C4B}" type="datetimeFigureOut">
              <a:rPr lang="zh-CN" altLang="en-US"/>
              <a:pPr/>
              <a:t>2017-3-21</a:t>
            </a:fld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859221-9863-44B1-8405-D494E0622689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xmlns="" val="1165496012"/>
      </p:ext>
    </p:extLst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15A5D64-7001-4E45-9515-BFCB93573A40}" type="datetimeFigureOut">
              <a:rPr lang="zh-CN" altLang="en-US"/>
              <a:pPr/>
              <a:t>2017-3-21</a:t>
            </a:fld>
            <a:endParaRPr lang="zh-CN" altLang="zh-CN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75540F-B6C2-4521-89A4-A05C0938E354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xmlns="" val="2285211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99BDB74-9C78-4A2D-95BE-15FB563E635D}" type="datetimeFigureOut">
              <a:rPr lang="zh-CN" altLang="en-US"/>
              <a:pPr/>
              <a:t>2017-3-21</a:t>
            </a:fld>
            <a:endParaRPr lang="zh-CN" alt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F87AD6-82CF-429F-B341-C5F4B60E826D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xmlns="" val="29492073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2D713FD-F045-4934-B33E-8A11B98B4AD1}" type="datetimeFigureOut">
              <a:rPr lang="zh-CN" altLang="en-US"/>
              <a:pPr/>
              <a:t>2017-3-21</a:t>
            </a:fld>
            <a:endParaRPr lang="zh-CN" altLang="zh-CN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D9FBEB-99A8-4CED-8D21-80AE6E3F2E09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xmlns="" val="12642235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73DDD5A-7088-41DB-8966-23515FCDFEF5}" type="datetimeFigureOut">
              <a:rPr lang="zh-CN" altLang="en-US"/>
              <a:pPr/>
              <a:t>2017-3-21</a:t>
            </a:fld>
            <a:endParaRPr lang="zh-CN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0B306E-F01E-4A60-8361-0586E6F022DC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xmlns="" val="24323339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5380A22-4220-47F0-A07A-2D3F6A4F9F4A}" type="datetimeFigureOut">
              <a:rPr lang="zh-CN" altLang="en-US"/>
              <a:pPr/>
              <a:t>2017-3-21</a:t>
            </a:fld>
            <a:endParaRPr lang="zh-CN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9C639D-0B66-4D9D-96E8-448A98E86776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xmlns="" val="31143748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6BA5A0E-7091-4BD9-BDAA-D68E48C564C8}" type="datetimeFigureOut">
              <a:rPr lang="zh-CN" altLang="en-US"/>
              <a:pPr/>
              <a:t>2017-3-21</a:t>
            </a:fld>
            <a:endParaRPr lang="zh-CN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9FD01C-D120-475E-8DA8-711CC3629263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xmlns="" val="37220395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98B9F3E-B69B-4BD2-9236-A79C6F18A038}" type="datetimeFigureOut">
              <a:rPr lang="zh-CN" altLang="en-US"/>
              <a:pPr/>
              <a:t>2017-3-21</a:t>
            </a:fld>
            <a:endParaRPr lang="zh-CN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B94D31-1AAB-401E-81FA-DE3BD5B4E074}" type="slidenum">
              <a:rPr lang="zh-CN" altLang="zh-CN"/>
              <a:pPr/>
              <a:t>‹#›</a:t>
            </a:fld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xmlns="" val="8519677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5C4C326-DDB9-48BC-8412-45F3B76691CD}" type="datetimeFigureOut">
              <a:rPr lang="zh-CN" altLang="en-US"/>
              <a:pPr/>
              <a:t>2017-3-21</a:t>
            </a:fld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3A1E8A-EFFE-4574-8E04-03A0529BDD40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xmlns="" val="1389227173"/>
      </p:ext>
    </p:extLst>
  </p:cSld>
  <p:clrMapOvr>
    <a:masterClrMapping/>
  </p:clrMapOvr>
  <p:transition advClick="0" advTm="6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1E59ACC-5DCE-4E3D-A186-B0F146435509}" type="datetimeFigureOut">
              <a:rPr lang="zh-CN" altLang="en-US"/>
              <a:pPr/>
              <a:t>2017-3-21</a:t>
            </a:fld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FDAC03-64E6-4B3E-93BE-3BDE2D72A943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xmlns="" val="1554602535"/>
      </p:ext>
    </p:extLst>
  </p:cSld>
  <p:clrMapOvr>
    <a:masterClrMapping/>
  </p:clrMapOvr>
  <p:transition advClick="0" advTm="6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5B6B3F9-C376-4A90-8BE7-73EB48CEFBBE}" type="datetimeFigureOut">
              <a:rPr lang="zh-CN" altLang="en-US"/>
              <a:pPr/>
              <a:t>2017-3-21</a:t>
            </a:fld>
            <a:endParaRPr lang="en-US" altLang="zh-CN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563D92-1A4F-41D0-9CDE-FE5AE0882B4D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xmlns="" val="315782547"/>
      </p:ext>
    </p:extLst>
  </p:cSld>
  <p:clrMapOvr>
    <a:masterClrMapping/>
  </p:clrMapOvr>
  <p:transition advClick="0" advTm="6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A3D864C-8530-4D88-B78F-35666CCECAF8}" type="datetimeFigureOut">
              <a:rPr lang="zh-CN" altLang="en-US"/>
              <a:pPr/>
              <a:t>2017-3-21</a:t>
            </a:fld>
            <a:endParaRPr lang="en-US" alt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49D604-6EA3-4FFE-BB6D-73ED9C5D40A3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xmlns="" val="2946685071"/>
      </p:ext>
    </p:extLst>
  </p:cSld>
  <p:clrMapOvr>
    <a:masterClrMapping/>
  </p:clrMapOvr>
  <p:transition advClick="0" advTm="6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74E06D3-BF4D-4F98-A754-FACC7884851F}" type="datetimeFigureOut">
              <a:rPr lang="zh-CN" altLang="en-US"/>
              <a:pPr/>
              <a:t>2017-3-21</a:t>
            </a:fld>
            <a:endParaRPr lang="en-US" altLang="zh-CN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F8ACD4-A236-4F57-A8D0-905C014E9377}" type="slidenum">
              <a:rPr lang="zh-CN" altLang="en-US"/>
              <a:pPr/>
              <a:t>‹#›</a:t>
            </a:fld>
            <a:endParaRPr lang="en-US" altLang="zh-CN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00192" y="6043358"/>
            <a:ext cx="2734050" cy="689597"/>
          </a:xfrm>
          <a:prstGeom prst="rect">
            <a:avLst/>
          </a:prstGeom>
        </p:spPr>
      </p:pic>
      <p:sp>
        <p:nvSpPr>
          <p:cNvPr id="8" name="文本框 7"/>
          <p:cNvSpPr txBox="1"/>
          <p:nvPr userDrawn="1"/>
        </p:nvSpPr>
        <p:spPr>
          <a:xfrm>
            <a:off x="179512" y="188640"/>
            <a:ext cx="3682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spc="300" baseline="0" dirty="0" smtClean="0">
                <a:latin typeface="Times New Roman" panose="02020603050405020304" pitchFamily="18" charset="0"/>
                <a:ea typeface="方正兰亭超细黑简体" panose="02000000000000000000" pitchFamily="2" charset="-122"/>
                <a:cs typeface="Times New Roman" panose="02020603050405020304" pitchFamily="18" charset="0"/>
              </a:rPr>
              <a:t>■▐ </a:t>
            </a:r>
            <a:r>
              <a:rPr lang="zh-CN" altLang="en-US" b="1" spc="300" baseline="0" dirty="0" smtClean="0">
                <a:latin typeface="方正兰亭超细黑简体" panose="02000000000000000000" pitchFamily="2" charset="-122"/>
                <a:ea typeface="方正兰亭超细黑简体" panose="02000000000000000000" pitchFamily="2" charset="-122"/>
              </a:rPr>
              <a:t>电工电子实验中心 </a:t>
            </a:r>
            <a:r>
              <a:rPr lang="zh-CN" altLang="en-US" b="1" spc="300" baseline="0" dirty="0" smtClean="0">
                <a:latin typeface="Times New Roman" panose="02020603050405020304" pitchFamily="18" charset="0"/>
                <a:ea typeface="方正兰亭超细黑简体" panose="02000000000000000000" pitchFamily="2" charset="-122"/>
                <a:cs typeface="Times New Roman" panose="02020603050405020304" pitchFamily="18" charset="0"/>
              </a:rPr>
              <a:t>▌■</a:t>
            </a:r>
            <a:endParaRPr lang="zh-CN" altLang="en-US" b="1" spc="300" baseline="0" dirty="0">
              <a:latin typeface="方正兰亭超细黑简体" panose="02000000000000000000" pitchFamily="2" charset="-122"/>
              <a:ea typeface="方正兰亭超细黑简体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82013466"/>
      </p:ext>
    </p:extLst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 sz="2800"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>
              <a:defRPr sz="2400"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9EE4A0C4-0665-4ABC-8C10-5C0EFB3ACEF2}" type="datetimeFigureOut">
              <a:rPr lang="zh-CN" altLang="en-US" smtClean="0"/>
              <a:pPr/>
              <a:t>2017-3-21</a:t>
            </a:fld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3457D450-E368-4683-A7CB-5839825184F8}" type="slidenum">
              <a:rPr lang="zh-CN" altLang="en-US" smtClean="0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xmlns="" val="4263568498"/>
      </p:ext>
    </p:extLst>
  </p:cSld>
  <p:clrMapOvr>
    <a:masterClrMapping/>
  </p:clrMapOvr>
  <p:transition advClick="0" advTm="6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A985D9A-A647-4CB2-837F-E233473D248B}" type="datetimeFigureOut">
              <a:rPr lang="zh-CN" altLang="en-US"/>
              <a:pPr/>
              <a:t>2017-3-21</a:t>
            </a:fld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81575C-C396-4286-A301-A4CC911EF733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xmlns="" val="1953512094"/>
      </p:ext>
    </p:extLst>
  </p:cSld>
  <p:clrMapOvr>
    <a:masterClrMapping/>
  </p:clrMapOvr>
  <p:transition advClick="0" advTm="6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7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 smtClean="0"/>
              <a:t>单击此处编辑母版标题样式</a:t>
            </a:r>
          </a:p>
        </p:txBody>
      </p:sp>
      <p:sp>
        <p:nvSpPr>
          <p:cNvPr id="1027" name="文本占位符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 smtClean="0"/>
              <a:t>单击此处编辑母版文本样式</a:t>
            </a:r>
          </a:p>
          <a:p>
            <a:pPr lvl="1"/>
            <a:r>
              <a:rPr lang="zh-CN" altLang="zh-CN" smtClean="0"/>
              <a:t>第二级</a:t>
            </a:r>
          </a:p>
          <a:p>
            <a:pPr lvl="2"/>
            <a:r>
              <a:rPr lang="zh-CN" altLang="zh-CN" smtClean="0"/>
              <a:t>第三级</a:t>
            </a:r>
          </a:p>
          <a:p>
            <a:pPr lvl="3"/>
            <a:r>
              <a:rPr lang="zh-CN" altLang="zh-CN" smtClean="0"/>
              <a:t>第四级</a:t>
            </a:r>
          </a:p>
          <a:p>
            <a:pPr lvl="4"/>
            <a:r>
              <a:rPr lang="zh-CN" altLang="zh-CN" smtClean="0"/>
              <a:t>第五级</a:t>
            </a:r>
          </a:p>
        </p:txBody>
      </p:sp>
      <p:sp>
        <p:nvSpPr>
          <p:cNvPr id="1028" name="日期占位符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FFFFFF"/>
                </a:solidFill>
                <a:latin typeface="+mn-lt"/>
              </a:defRPr>
            </a:lvl1pPr>
          </a:lstStyle>
          <a:p>
            <a:fld id="{2B638C25-B035-428C-B77D-2E792F3E6CDA}" type="datetimeFigureOut">
              <a:rPr lang="zh-CN" altLang="en-US"/>
              <a:pPr/>
              <a:t>2017-3-21</a:t>
            </a:fld>
            <a:endParaRPr lang="en-US" altLang="zh-CN"/>
          </a:p>
        </p:txBody>
      </p:sp>
      <p:sp>
        <p:nvSpPr>
          <p:cNvPr id="1029" name="页脚占位符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FFFFFF"/>
                </a:solidFill>
                <a:latin typeface="+mn-lt"/>
              </a:defRPr>
            </a:lvl1pPr>
          </a:lstStyle>
          <a:p>
            <a:endParaRPr lang="zh-CN" altLang="en-US"/>
          </a:p>
        </p:txBody>
      </p:sp>
      <p:sp>
        <p:nvSpPr>
          <p:cNvPr id="1030" name="灯片编号占位符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latin typeface="+mn-lt"/>
              </a:defRPr>
            </a:lvl1pPr>
          </a:lstStyle>
          <a:p>
            <a:fld id="{9D3AB086-98CE-4DB6-AD9C-93C429FE3F1F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72" r:id="rId12"/>
    <p:sldLayoutId id="2147483673" r:id="rId13"/>
    <p:sldLayoutId id="2147483674" r:id="rId14"/>
    <p:sldLayoutId id="2147483675" r:id="rId15"/>
  </p:sldLayoutIdLst>
  <p:transition advClick="0" advTm="600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 smtClean="0"/>
              <a:t>单击此处编辑母版标题样式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 smtClean="0"/>
              <a:t>单击此处编辑母版文本样式</a:t>
            </a:r>
          </a:p>
          <a:p>
            <a:pPr lvl="1"/>
            <a:r>
              <a:rPr lang="zh-CN" altLang="zh-CN" smtClean="0"/>
              <a:t>第二级</a:t>
            </a:r>
          </a:p>
          <a:p>
            <a:pPr lvl="2"/>
            <a:r>
              <a:rPr lang="zh-CN" altLang="zh-CN" smtClean="0"/>
              <a:t>第三级</a:t>
            </a:r>
          </a:p>
          <a:p>
            <a:pPr lvl="3"/>
            <a:r>
              <a:rPr lang="zh-CN" altLang="zh-CN" smtClean="0"/>
              <a:t>第四级</a:t>
            </a:r>
          </a:p>
          <a:p>
            <a:pPr lvl="4"/>
            <a:r>
              <a:rPr lang="zh-CN" altLang="zh-CN" smtClean="0"/>
              <a:t>第五级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Calibri" panose="020F0502020204030204" pitchFamily="34" charset="0"/>
              </a:defRPr>
            </a:lvl1pPr>
          </a:lstStyle>
          <a:p>
            <a:fld id="{B6888F7E-D459-4864-A9E7-605959F558E5}" type="datetimeFigureOut">
              <a:rPr lang="zh-CN" altLang="en-US"/>
              <a:pPr/>
              <a:t>2017-3-21</a:t>
            </a:fld>
            <a:endParaRPr lang="zh-CN" altLang="zh-CN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Calibri" panose="020F0502020204030204" pitchFamily="34" charset="0"/>
              </a:defRPr>
            </a:lvl1pPr>
          </a:lstStyle>
          <a:p>
            <a:endParaRPr lang="zh-CN" altLang="zh-CN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Calibri" panose="020F0502020204030204" pitchFamily="34" charset="0"/>
              </a:defRPr>
            </a:lvl1pPr>
          </a:lstStyle>
          <a:p>
            <a:fld id="{A1C2C135-9E51-42FD-BC7A-DE4611F0C213}" type="slidenum">
              <a:rPr lang="zh-CN" altLang="zh-CN"/>
              <a:pPr/>
              <a:t>‹#›</a:t>
            </a:fld>
            <a:endParaRPr lang="zh-CN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9.gif"/><Relationship Id="rId4" Type="http://schemas.openxmlformats.org/officeDocument/2006/relationships/oleObject" Target="../embeddings/oleObject1.bin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2.vml"/><Relationship Id="rId5" Type="http://schemas.openxmlformats.org/officeDocument/2006/relationships/oleObject" Target="../embeddings/oleObject4.bin"/><Relationship Id="rId4" Type="http://schemas.openxmlformats.org/officeDocument/2006/relationships/oleObject" Target="../embeddings/oleObject3.bin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9.gif"/><Relationship Id="rId4" Type="http://schemas.openxmlformats.org/officeDocument/2006/relationships/oleObject" Target="../embeddings/oleObject6.bin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19.gi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19.gi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4" Type="http://schemas.openxmlformats.org/officeDocument/2006/relationships/oleObject" Target="../embeddings/oleObject10.bin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19.gi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15.bin"/><Relationship Id="rId5" Type="http://schemas.openxmlformats.org/officeDocument/2006/relationships/oleObject" Target="../embeddings/oleObject14.bin"/><Relationship Id="rId4" Type="http://schemas.openxmlformats.org/officeDocument/2006/relationships/oleObject" Target="../embeddings/oleObject13.bin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10.vml"/><Relationship Id="rId4" Type="http://schemas.openxmlformats.org/officeDocument/2006/relationships/oleObject" Target="../embeddings/oleObject17.bin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7.gif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5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7" Type="http://schemas.openxmlformats.org/officeDocument/2006/relationships/oleObject" Target="../embeddings/oleObject22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21.bin"/><Relationship Id="rId5" Type="http://schemas.openxmlformats.org/officeDocument/2006/relationships/oleObject" Target="../embeddings/oleObject20.bin"/><Relationship Id="rId4" Type="http://schemas.openxmlformats.org/officeDocument/2006/relationships/oleObject" Target="../embeddings/oleObject19.bin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5.bin"/><Relationship Id="rId3" Type="http://schemas.openxmlformats.org/officeDocument/2006/relationships/image" Target="../media/image49.png"/><Relationship Id="rId7" Type="http://schemas.openxmlformats.org/officeDocument/2006/relationships/oleObject" Target="../embeddings/oleObject24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23.bin"/><Relationship Id="rId5" Type="http://schemas.openxmlformats.org/officeDocument/2006/relationships/image" Target="../media/image51.png"/><Relationship Id="rId10" Type="http://schemas.openxmlformats.org/officeDocument/2006/relationships/oleObject" Target="../embeddings/oleObject27.bin"/><Relationship Id="rId4" Type="http://schemas.openxmlformats.org/officeDocument/2006/relationships/image" Target="../media/image50.png"/><Relationship Id="rId9" Type="http://schemas.openxmlformats.org/officeDocument/2006/relationships/oleObject" Target="../embeddings/oleObject26.bin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20"/>
          <p:cNvSpPr>
            <a:spLocks noChangeArrowheads="1"/>
          </p:cNvSpPr>
          <p:nvPr/>
        </p:nvSpPr>
        <p:spPr bwMode="auto">
          <a:xfrm rot="5400000">
            <a:off x="4087688" y="3126457"/>
            <a:ext cx="287338" cy="249238"/>
          </a:xfrm>
          <a:prstGeom prst="triangle">
            <a:avLst>
              <a:gd name="adj" fmla="val 50000"/>
            </a:avLst>
          </a:prstGeom>
          <a:solidFill>
            <a:srgbClr val="DDDDDD"/>
          </a:solidFill>
          <a:ln w="9525" cmpd="sng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endParaRPr lang="zh-CN" altLang="en-US"/>
          </a:p>
        </p:txBody>
      </p:sp>
      <p:sp>
        <p:nvSpPr>
          <p:cNvPr id="4099" name="Line 19"/>
          <p:cNvSpPr>
            <a:spLocks noChangeShapeType="1"/>
          </p:cNvSpPr>
          <p:nvPr/>
        </p:nvSpPr>
        <p:spPr bwMode="auto">
          <a:xfrm>
            <a:off x="4106738" y="908720"/>
            <a:ext cx="0" cy="4895850"/>
          </a:xfrm>
          <a:prstGeom prst="line">
            <a:avLst/>
          </a:prstGeom>
          <a:noFill/>
          <a:ln w="9525" cmpd="sng">
            <a:solidFill>
              <a:srgbClr val="DDDDD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cxnSp>
        <p:nvCxnSpPr>
          <p:cNvPr id="5" name="直接连接符 4"/>
          <p:cNvCxnSpPr>
            <a:cxnSpLocks noChangeShapeType="1"/>
          </p:cNvCxnSpPr>
          <p:nvPr/>
        </p:nvCxnSpPr>
        <p:spPr bwMode="auto">
          <a:xfrm>
            <a:off x="0" y="1844824"/>
            <a:ext cx="3960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6" name="直接连接符 5"/>
          <p:cNvCxnSpPr>
            <a:cxnSpLocks noChangeShapeType="1"/>
          </p:cNvCxnSpPr>
          <p:nvPr/>
        </p:nvCxnSpPr>
        <p:spPr bwMode="auto">
          <a:xfrm flipV="1">
            <a:off x="3742810" y="1050311"/>
            <a:ext cx="0" cy="792000"/>
          </a:xfrm>
          <a:prstGeom prst="line">
            <a:avLst/>
          </a:prstGeom>
          <a:noFill/>
          <a:ln w="38100" cmpd="sng">
            <a:solidFill>
              <a:srgbClr val="FFC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7" name="直接连接符 7"/>
          <p:cNvCxnSpPr>
            <a:cxnSpLocks noChangeShapeType="1"/>
          </p:cNvCxnSpPr>
          <p:nvPr/>
        </p:nvCxnSpPr>
        <p:spPr bwMode="auto">
          <a:xfrm flipV="1">
            <a:off x="3826948" y="1264048"/>
            <a:ext cx="0" cy="576000"/>
          </a:xfrm>
          <a:prstGeom prst="line">
            <a:avLst/>
          </a:prstGeom>
          <a:noFill/>
          <a:ln w="38100">
            <a:solidFill>
              <a:srgbClr val="92D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0" name="直接连接符 7"/>
          <p:cNvCxnSpPr>
            <a:cxnSpLocks noChangeShapeType="1"/>
          </p:cNvCxnSpPr>
          <p:nvPr/>
        </p:nvCxnSpPr>
        <p:spPr bwMode="auto">
          <a:xfrm flipV="1">
            <a:off x="3923928" y="1446773"/>
            <a:ext cx="0" cy="396000"/>
          </a:xfrm>
          <a:prstGeom prst="line">
            <a:avLst/>
          </a:prstGeom>
          <a:noFill/>
          <a:ln w="38100">
            <a:solidFill>
              <a:schemeClr val="accent2">
                <a:lumMod val="40000"/>
                <a:lumOff val="6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4" name="文本框 3"/>
          <p:cNvSpPr txBox="1"/>
          <p:nvPr/>
        </p:nvSpPr>
        <p:spPr>
          <a:xfrm>
            <a:off x="4644008" y="1070607"/>
            <a:ext cx="244810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4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第一次课</a:t>
            </a:r>
            <a:endParaRPr lang="zh-CN" altLang="en-US" sz="44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" name="Rectangle 5"/>
          <p:cNvSpPr txBox="1">
            <a:spLocks noChangeArrowheads="1"/>
          </p:cNvSpPr>
          <p:nvPr/>
        </p:nvSpPr>
        <p:spPr bwMode="auto">
          <a:xfrm>
            <a:off x="4635765" y="2132856"/>
            <a:ext cx="4324377" cy="3523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457200" indent="-457200" eaLnBrk="1" hangingPunct="1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zh-CN" altLang="en-US" sz="2800" b="1" dirty="0" smtClean="0">
                <a:solidFill>
                  <a:srgbClr val="FFFF00"/>
                </a:solidFill>
                <a:latin typeface="Calibri" panose="020F0502020204030204" pitchFamily="34" charset="0"/>
              </a:rPr>
              <a:t>课程简介</a:t>
            </a:r>
          </a:p>
          <a:p>
            <a:pPr marL="457200" indent="-457200" eaLnBrk="1" hangingPunct="1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zh-CN" altLang="en-US" sz="2800" b="1" dirty="0" smtClean="0">
                <a:solidFill>
                  <a:srgbClr val="FFFF00"/>
                </a:solidFill>
                <a:latin typeface="Calibri" panose="020F0502020204030204" pitchFamily="34" charset="0"/>
              </a:rPr>
              <a:t>实验箱介绍</a:t>
            </a:r>
          </a:p>
          <a:p>
            <a:pPr marL="457200" indent="-457200" eaLnBrk="1" hangingPunct="1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zh-CN" altLang="en-US" sz="2800" b="1" dirty="0" smtClean="0">
                <a:solidFill>
                  <a:srgbClr val="FFFF00"/>
                </a:solidFill>
                <a:latin typeface="Calibri" panose="020F0502020204030204" pitchFamily="34" charset="0"/>
              </a:rPr>
              <a:t>数字万用表使用介绍</a:t>
            </a:r>
          </a:p>
          <a:p>
            <a:pPr marL="457200" indent="-457200" eaLnBrk="1" hangingPunct="1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zh-CN" sz="2800" b="1" dirty="0" smtClean="0">
                <a:solidFill>
                  <a:srgbClr val="FFFF00"/>
                </a:solidFill>
                <a:latin typeface="Calibri" panose="020F0502020204030204" pitchFamily="34" charset="0"/>
              </a:rPr>
              <a:t>Multisim</a:t>
            </a:r>
            <a:r>
              <a:rPr lang="zh-CN" altLang="en-US" sz="2800" b="1" dirty="0" smtClean="0">
                <a:solidFill>
                  <a:srgbClr val="FFFF00"/>
                </a:solidFill>
                <a:latin typeface="Calibri" panose="020F0502020204030204" pitchFamily="34" charset="0"/>
              </a:rPr>
              <a:t>仿真软件</a:t>
            </a: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35496" y="4365625"/>
            <a:ext cx="4249737" cy="1126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93663" indent="-635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v"/>
              <a:tabLst>
                <a:tab pos="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5000"/>
              <a:buFont typeface="Wingdings" panose="05000000000000000000" pitchFamily="2" charset="2"/>
              <a:buChar char=""/>
              <a:tabLst>
                <a:tab pos="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tabLst>
                <a:tab pos="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"/>
              <a:tabLst>
                <a:tab pos="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tabLst>
                <a:tab pos="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tabLst>
                <a:tab pos="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tabLst>
                <a:tab pos="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tabLst>
                <a:tab pos="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tabLst>
                <a:tab pos="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2800" b="1">
                <a:solidFill>
                  <a:srgbClr val="FFFFFF"/>
                </a:solidFill>
                <a:latin typeface="Simplified Arabic" panose="02020603050405020304" pitchFamily="18" charset="-78"/>
                <a:ea typeface="微软雅黑" panose="020B0503020204020204" pitchFamily="34" charset="-122"/>
              </a:rPr>
              <a:t>E-MAIL</a:t>
            </a:r>
            <a:r>
              <a:rPr lang="zh-CN" altLang="en-US" sz="2800" b="1">
                <a:solidFill>
                  <a:srgbClr val="FFFFFF"/>
                </a:solidFill>
                <a:latin typeface="Simplified Arabic" panose="02020603050405020304" pitchFamily="18" charset="-78"/>
                <a:ea typeface="微软雅黑" panose="020B0503020204020204" pitchFamily="34" charset="-122"/>
              </a:rPr>
              <a:t>：</a:t>
            </a:r>
            <a:r>
              <a:rPr lang="en-US" altLang="zh-CN" sz="2800" b="1">
                <a:solidFill>
                  <a:srgbClr val="FFFFFF"/>
                </a:solidFill>
                <a:latin typeface="Simplified Arabic" panose="02020603050405020304" pitchFamily="18" charset="-78"/>
                <a:ea typeface="微软雅黑" panose="020B0503020204020204" pitchFamily="34" charset="-122"/>
              </a:rPr>
              <a:t>changym@njupt.edu.cn</a:t>
            </a:r>
          </a:p>
        </p:txBody>
      </p:sp>
      <p:sp>
        <p:nvSpPr>
          <p:cNvPr id="14" name="Rectangle 5"/>
          <p:cNvSpPr>
            <a:spLocks noRot="1" noChangeArrowheads="1"/>
          </p:cNvSpPr>
          <p:nvPr/>
        </p:nvSpPr>
        <p:spPr bwMode="auto">
          <a:xfrm>
            <a:off x="35496" y="2924175"/>
            <a:ext cx="4249737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85000"/>
              <a:buFont typeface="Wingdings" panose="05000000000000000000" pitchFamily="2" charset="2"/>
              <a:buChar char="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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5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CN" altLang="en-US" sz="2800" b="1" dirty="0">
                <a:solidFill>
                  <a:srgbClr val="FFFFFF"/>
                </a:solidFill>
                <a:latin typeface="Simplified Arabic" panose="02020603050405020304" pitchFamily="18" charset="-78"/>
                <a:ea typeface="微软雅黑" panose="020B0503020204020204" pitchFamily="34" charset="-122"/>
              </a:rPr>
              <a:t>任课教师：常玉梅</a:t>
            </a:r>
            <a:endParaRPr lang="en-US" altLang="zh-CN" sz="2800" b="1" dirty="0">
              <a:solidFill>
                <a:srgbClr val="FFFFFF"/>
              </a:solidFill>
              <a:latin typeface="Simplified Arabic" panose="02020603050405020304" pitchFamily="18" charset="-78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灯片编号占位符 6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CF9E363-EA9B-4A9A-8C2C-C6F69A503DD9}" type="slidenum">
              <a:rPr lang="en-US" altLang="zh-CN" sz="1400"/>
              <a:pPr>
                <a:spcBef>
                  <a:spcPct val="0"/>
                </a:spcBef>
                <a:buFontTx/>
                <a:buNone/>
              </a:pPr>
              <a:t>10</a:t>
            </a:fld>
            <a:endParaRPr lang="en-US" altLang="zh-CN" sz="1400"/>
          </a:p>
        </p:txBody>
      </p:sp>
      <p:sp>
        <p:nvSpPr>
          <p:cNvPr id="14339" name="Rectangle 2"/>
          <p:cNvSpPr>
            <a:spLocks noGrp="1" noChangeArrowheads="1"/>
          </p:cNvSpPr>
          <p:nvPr>
            <p:ph type="title"/>
          </p:nvPr>
        </p:nvSpPr>
        <p:spPr>
          <a:xfrm>
            <a:off x="2411413" y="260350"/>
            <a:ext cx="3614737" cy="647700"/>
          </a:xfrm>
        </p:spPr>
        <p:txBody>
          <a:bodyPr/>
          <a:lstStyle/>
          <a:p>
            <a:pPr eaLnBrk="1" hangingPunct="1"/>
            <a:r>
              <a:rPr lang="zh-CN" altLang="en-US" sz="4000" b="1" dirty="0" smtClea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学习要求</a:t>
            </a:r>
          </a:p>
        </p:txBody>
      </p:sp>
      <p:sp>
        <p:nvSpPr>
          <p:cNvPr id="1434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4213" y="1196975"/>
            <a:ext cx="7343775" cy="4824413"/>
          </a:xfrm>
        </p:spPr>
        <p:txBody>
          <a:bodyPr/>
          <a:lstStyle/>
          <a:p>
            <a:pPr marL="514350" indent="-514350" eaLnBrk="1" hangingPunct="1">
              <a:buFont typeface="Times New Roman" panose="02020603050405020304" pitchFamily="18" charset="0"/>
              <a:buAutoNum type="arabicPeriod" startAt="3"/>
            </a:pPr>
            <a:r>
              <a:rPr lang="zh-CN" altLang="en-US" sz="2800" b="1" dirty="0" smtClea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努力掌握常用仪表、仪器的基本操作方法</a:t>
            </a:r>
            <a:r>
              <a:rPr lang="zh-CN" altLang="en-US" sz="28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。主动探索各开关、旋钮的功能，注意听讲、勤学多练、善于比较。</a:t>
            </a:r>
          </a:p>
        </p:txBody>
      </p:sp>
      <p:sp>
        <p:nvSpPr>
          <p:cNvPr id="14341" name="矩形 1"/>
          <p:cNvSpPr>
            <a:spLocks noChangeArrowheads="1"/>
          </p:cNvSpPr>
          <p:nvPr/>
        </p:nvSpPr>
        <p:spPr bwMode="auto">
          <a:xfrm>
            <a:off x="395288" y="2852738"/>
            <a:ext cx="5184775" cy="249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实验中要求掌握使用方法的仪表有：   </a:t>
            </a:r>
          </a:p>
          <a:p>
            <a:pPr eaLnBrk="1" hangingPunct="1">
              <a:spcBef>
                <a:spcPct val="10000"/>
              </a:spcBef>
              <a:buFontTx/>
              <a:buNone/>
            </a:pP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    万用表；</a:t>
            </a:r>
          </a:p>
          <a:p>
            <a:pPr eaLnBrk="1" hangingPunct="1">
              <a:spcBef>
                <a:spcPct val="10000"/>
              </a:spcBef>
              <a:buFontTx/>
              <a:buNone/>
            </a:pP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    交流毫伏表；</a:t>
            </a:r>
          </a:p>
          <a:p>
            <a:pPr eaLnBrk="1" hangingPunct="1">
              <a:spcBef>
                <a:spcPct val="10000"/>
              </a:spcBef>
              <a:buFontTx/>
              <a:buNone/>
            </a:pP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    直流稳压电源；</a:t>
            </a:r>
          </a:p>
          <a:p>
            <a:pPr eaLnBrk="1" hangingPunct="1">
              <a:spcBef>
                <a:spcPct val="10000"/>
              </a:spcBef>
              <a:buFontTx/>
              <a:buNone/>
            </a:pP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    函数信号发生器；</a:t>
            </a:r>
          </a:p>
          <a:p>
            <a:pPr eaLnBrk="1" hangingPunct="1">
              <a:spcBef>
                <a:spcPct val="10000"/>
              </a:spcBef>
              <a:buFontTx/>
              <a:buNone/>
            </a:pP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    双踪示波器。</a:t>
            </a:r>
          </a:p>
        </p:txBody>
      </p:sp>
      <p:pic>
        <p:nvPicPr>
          <p:cNvPr id="14342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48038" y="3357563"/>
            <a:ext cx="823912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324" t="5385" r="3842" b="5556"/>
          <a:stretch>
            <a:fillRect/>
          </a:stretch>
        </p:blipFill>
        <p:spPr bwMode="auto">
          <a:xfrm>
            <a:off x="4546600" y="3357563"/>
            <a:ext cx="2066925" cy="142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614"/>
          <a:stretch>
            <a:fillRect/>
          </a:stretch>
        </p:blipFill>
        <p:spPr bwMode="auto">
          <a:xfrm>
            <a:off x="6804025" y="3494088"/>
            <a:ext cx="2328863" cy="1147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5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418" t="14543" r="14722" b="15530"/>
          <a:stretch>
            <a:fillRect/>
          </a:stretch>
        </p:blipFill>
        <p:spPr bwMode="auto">
          <a:xfrm>
            <a:off x="3735388" y="4945063"/>
            <a:ext cx="1622425" cy="16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6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990" t="6284" r="2954" b="7848"/>
          <a:stretch>
            <a:fillRect/>
          </a:stretch>
        </p:blipFill>
        <p:spPr bwMode="auto">
          <a:xfrm>
            <a:off x="5580063" y="4868863"/>
            <a:ext cx="2971800" cy="140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561025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灯片编号占位符 5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56296A6-9CF8-41A2-A649-E68C586AE317}" type="slidenum">
              <a:rPr lang="en-US" altLang="zh-CN" sz="1400"/>
              <a:pPr>
                <a:spcBef>
                  <a:spcPct val="0"/>
                </a:spcBef>
                <a:buFontTx/>
                <a:buNone/>
              </a:pPr>
              <a:t>11</a:t>
            </a:fld>
            <a:endParaRPr lang="en-US" altLang="zh-CN" sz="1400"/>
          </a:p>
        </p:txBody>
      </p:sp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>
          <a:xfrm>
            <a:off x="1908175" y="476250"/>
            <a:ext cx="4635500" cy="706438"/>
          </a:xfrm>
        </p:spPr>
        <p:txBody>
          <a:bodyPr/>
          <a:lstStyle/>
          <a:p>
            <a:pPr eaLnBrk="1" hangingPunct="1"/>
            <a:r>
              <a:rPr lang="zh-CN" altLang="en-US" sz="4000" b="1" smtClean="0">
                <a:latin typeface="微软雅黑" panose="020B0503020204020204" pitchFamily="34" charset="-122"/>
              </a:rPr>
              <a:t>学习要求</a:t>
            </a:r>
          </a:p>
        </p:txBody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412875"/>
            <a:ext cx="8218487" cy="41148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zh-CN" b="1" dirty="0" smtClean="0">
                <a:latin typeface="微软雅黑" panose="020B0503020204020204" pitchFamily="34" charset="-122"/>
              </a:rPr>
              <a:t>4. </a:t>
            </a:r>
            <a:r>
              <a:rPr lang="zh-CN" altLang="en-US" b="1" dirty="0" smtClean="0">
                <a:latin typeface="微软雅黑" panose="020B0503020204020204" pitchFamily="34" charset="-122"/>
              </a:rPr>
              <a:t>认真书写并按时交出实验报告。</a:t>
            </a:r>
          </a:p>
          <a:p>
            <a:pPr eaLnBrk="1" hangingPunct="1">
              <a:buFontTx/>
              <a:buNone/>
            </a:pPr>
            <a:r>
              <a:rPr lang="zh-CN" altLang="en-US" b="1" dirty="0" smtClean="0">
                <a:latin typeface="微软雅黑" panose="020B0503020204020204" pitchFamily="34" charset="-122"/>
              </a:rPr>
              <a:t>   </a:t>
            </a:r>
            <a:r>
              <a:rPr lang="zh-CN" altLang="en-US" sz="2800" dirty="0" smtClean="0">
                <a:latin typeface="微软雅黑" panose="020B0503020204020204" pitchFamily="34" charset="-122"/>
              </a:rPr>
              <a:t>实验报告的格式、内容、书写要求等，在实验指导书中已有详细说明，请仔细阅读并按要求书写。</a:t>
            </a:r>
            <a:r>
              <a:rPr lang="zh-CN" altLang="en-US" sz="2800" dirty="0" smtClean="0">
                <a:solidFill>
                  <a:srgbClr val="FFFF00"/>
                </a:solidFill>
                <a:latin typeface="微软雅黑" panose="020B0503020204020204" pitchFamily="34" charset="-122"/>
              </a:rPr>
              <a:t>一般要求在下一次实验时交出上一次的实验报告。</a:t>
            </a:r>
          </a:p>
          <a:p>
            <a:pPr eaLnBrk="1" hangingPunct="1">
              <a:buFontTx/>
              <a:buNone/>
            </a:pPr>
            <a:r>
              <a:rPr lang="zh-CN" altLang="en-US" sz="2800" dirty="0" smtClean="0">
                <a:latin typeface="微软雅黑" panose="020B0503020204020204" pitchFamily="34" charset="-122"/>
              </a:rPr>
              <a:t>   实验报告应有封面，并用实验报告纸书写。</a:t>
            </a:r>
            <a:endParaRPr lang="en-US" altLang="zh-CN" sz="2800" dirty="0" smtClean="0">
              <a:latin typeface="微软雅黑" panose="020B0503020204020204" pitchFamily="34" charset="-122"/>
            </a:endParaRPr>
          </a:p>
          <a:p>
            <a:pPr eaLnBrk="1" hangingPunct="1">
              <a:buFontTx/>
              <a:buNone/>
            </a:pPr>
            <a:endParaRPr lang="zh-CN" altLang="en-US" sz="2800" dirty="0" smtClean="0">
              <a:latin typeface="微软雅黑" panose="020B0503020204020204" pitchFamily="34" charset="-122"/>
            </a:endParaRPr>
          </a:p>
          <a:p>
            <a:pPr eaLnBrk="1" hangingPunct="1">
              <a:spcBef>
                <a:spcPts val="1800"/>
              </a:spcBef>
              <a:buFontTx/>
              <a:buNone/>
            </a:pPr>
            <a:r>
              <a:rPr lang="en-US" altLang="zh-CN" b="1" dirty="0" smtClean="0">
                <a:latin typeface="微软雅黑" panose="020B0503020204020204" pitchFamily="34" charset="-122"/>
              </a:rPr>
              <a:t>5.</a:t>
            </a:r>
            <a:r>
              <a:rPr lang="en-US" altLang="zh-CN" b="1" dirty="0" smtClean="0">
                <a:solidFill>
                  <a:srgbClr val="FF0066"/>
                </a:solidFill>
                <a:latin typeface="微软雅黑" panose="020B0503020204020204" pitchFamily="34" charset="-122"/>
              </a:rPr>
              <a:t> </a:t>
            </a:r>
            <a:r>
              <a:rPr lang="zh-CN" altLang="en-US" b="1" dirty="0" smtClean="0">
                <a:solidFill>
                  <a:srgbClr val="FF0066"/>
                </a:solidFill>
                <a:latin typeface="微软雅黑" panose="020B0503020204020204" pitchFamily="34" charset="-122"/>
              </a:rPr>
              <a:t>自带万用表、元器件、电源线，并妥善保管。</a:t>
            </a:r>
          </a:p>
        </p:txBody>
      </p:sp>
    </p:spTree>
    <p:extLst>
      <p:ext uri="{BB962C8B-B14F-4D97-AF65-F5344CB8AC3E}">
        <p14:creationId xmlns:p14="http://schemas.microsoft.com/office/powerpoint/2010/main" xmlns="" val="1750193240"/>
      </p:ext>
    </p:extLst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实</a:t>
            </a:r>
            <a:r>
              <a:rPr lang="zh-CN" altLang="en-US" dirty="0" smtClean="0"/>
              <a:t>验结束后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00034" y="1357298"/>
            <a:ext cx="8229600" cy="504351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zh-CN" altLang="en-US" dirty="0" smtClean="0"/>
              <a:t>整理好数据，老师验收</a:t>
            </a:r>
            <a:endParaRPr lang="en-US" altLang="zh-CN" dirty="0" smtClean="0"/>
          </a:p>
          <a:p>
            <a:pPr>
              <a:lnSpc>
                <a:spcPct val="150000"/>
              </a:lnSpc>
            </a:pPr>
            <a:r>
              <a:rPr lang="zh-CN" altLang="en-US" dirty="0" smtClean="0"/>
              <a:t>实验</a:t>
            </a:r>
            <a:r>
              <a:rPr lang="zh-CN" altLang="en-US" dirty="0" smtClean="0"/>
              <a:t>箱断电源，箱盖归位</a:t>
            </a:r>
            <a:endParaRPr lang="en-US" altLang="zh-CN" dirty="0" smtClean="0"/>
          </a:p>
          <a:p>
            <a:pPr>
              <a:lnSpc>
                <a:spcPct val="150000"/>
              </a:lnSpc>
            </a:pPr>
            <a:r>
              <a:rPr lang="zh-CN" altLang="en-US" dirty="0" smtClean="0"/>
              <a:t>仪器自带的测试线，电源线归位</a:t>
            </a:r>
            <a:endParaRPr lang="en-US" altLang="zh-CN" dirty="0" smtClean="0"/>
          </a:p>
          <a:p>
            <a:pPr>
              <a:lnSpc>
                <a:spcPct val="150000"/>
              </a:lnSpc>
            </a:pPr>
            <a:r>
              <a:rPr lang="zh-CN" altLang="en-US" dirty="0" smtClean="0"/>
              <a:t>自带的电源线收走</a:t>
            </a:r>
            <a:endParaRPr lang="en-US" altLang="zh-CN" dirty="0" smtClean="0"/>
          </a:p>
          <a:p>
            <a:pPr>
              <a:lnSpc>
                <a:spcPct val="150000"/>
              </a:lnSpc>
            </a:pPr>
            <a:r>
              <a:rPr lang="zh-CN" altLang="en-US" dirty="0" smtClean="0"/>
              <a:t>关闭仪器和计算机</a:t>
            </a:r>
            <a:endParaRPr lang="en-US" altLang="zh-CN" dirty="0" smtClean="0"/>
          </a:p>
          <a:p>
            <a:pPr>
              <a:lnSpc>
                <a:spcPct val="150000"/>
              </a:lnSpc>
            </a:pPr>
            <a:r>
              <a:rPr lang="zh-CN" altLang="en-US" dirty="0" smtClean="0"/>
              <a:t>整</a:t>
            </a:r>
            <a:r>
              <a:rPr lang="zh-CN" altLang="en-US" dirty="0" smtClean="0"/>
              <a:t>理桌面，垃圾带走</a:t>
            </a:r>
            <a:endParaRPr lang="en-US" altLang="zh-CN" dirty="0" smtClean="0"/>
          </a:p>
          <a:p>
            <a:endParaRPr lang="zh-CN" altLang="en-US" dirty="0"/>
          </a:p>
        </p:txBody>
      </p:sp>
    </p:spTree>
  </p:cSld>
  <p:clrMapOvr>
    <a:masterClrMapping/>
  </p:clrMapOvr>
  <p:transition advClick="0" advTm="600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灯片编号占位符 5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56296A6-9CF8-41A2-A649-E68C586AE317}" type="slidenum">
              <a:rPr lang="en-US" altLang="zh-CN" sz="1400"/>
              <a:pPr>
                <a:spcBef>
                  <a:spcPct val="0"/>
                </a:spcBef>
                <a:buFontTx/>
                <a:buNone/>
              </a:pPr>
              <a:t>13</a:t>
            </a:fld>
            <a:endParaRPr lang="en-US" altLang="zh-CN" sz="1400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CN" altLang="en-US" sz="40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实验课上课时间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1403648" y="2204864"/>
            <a:ext cx="5327650" cy="194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zh-CN" altLang="en-US" sz="3600" b="1" dirty="0">
                <a:solidFill>
                  <a:srgbClr val="FFFF00"/>
                </a:solidFill>
                <a:ea typeface="楷体_GB2312" pitchFamily="49" charset="-122"/>
              </a:rPr>
              <a:t>上午：</a:t>
            </a:r>
            <a:r>
              <a:rPr lang="en-US" altLang="zh-CN" sz="3600" b="1" dirty="0">
                <a:solidFill>
                  <a:srgbClr val="FFFF00"/>
                </a:solidFill>
                <a:ea typeface="楷体_GB2312" pitchFamily="49" charset="-122"/>
              </a:rPr>
              <a:t>7</a:t>
            </a:r>
            <a:r>
              <a:rPr lang="zh-CN" altLang="en-US" sz="3600" b="1" dirty="0">
                <a:solidFill>
                  <a:srgbClr val="FFFF00"/>
                </a:solidFill>
                <a:ea typeface="楷体_GB2312" pitchFamily="49" charset="-122"/>
              </a:rPr>
              <a:t>：</a:t>
            </a:r>
            <a:r>
              <a:rPr lang="en-US" altLang="zh-CN" sz="3600" b="1" dirty="0">
                <a:solidFill>
                  <a:srgbClr val="FFFF00"/>
                </a:solidFill>
                <a:ea typeface="楷体_GB2312" pitchFamily="49" charset="-122"/>
              </a:rPr>
              <a:t>50 ~ 11</a:t>
            </a:r>
            <a:r>
              <a:rPr lang="zh-CN" altLang="en-US" sz="3600" b="1" dirty="0">
                <a:solidFill>
                  <a:srgbClr val="FFFF00"/>
                </a:solidFill>
                <a:ea typeface="楷体_GB2312" pitchFamily="49" charset="-122"/>
              </a:rPr>
              <a:t>：</a:t>
            </a:r>
            <a:r>
              <a:rPr lang="en-US" altLang="zh-CN" sz="3600" b="1" dirty="0">
                <a:solidFill>
                  <a:srgbClr val="FFFF00"/>
                </a:solidFill>
                <a:ea typeface="楷体_GB2312" pitchFamily="49" charset="-122"/>
              </a:rPr>
              <a:t>20</a:t>
            </a:r>
          </a:p>
          <a:p>
            <a:pPr eaLnBrk="1" hangingPunct="1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zh-CN" altLang="en-US" sz="3600" b="1" dirty="0">
                <a:solidFill>
                  <a:srgbClr val="FFFF00"/>
                </a:solidFill>
                <a:ea typeface="楷体_GB2312" pitchFamily="49" charset="-122"/>
              </a:rPr>
              <a:t>下午：</a:t>
            </a:r>
            <a:r>
              <a:rPr lang="en-US" altLang="zh-CN" sz="3600" b="1" dirty="0">
                <a:solidFill>
                  <a:srgbClr val="FFFF00"/>
                </a:solidFill>
                <a:ea typeface="楷体_GB2312" pitchFamily="49" charset="-122"/>
              </a:rPr>
              <a:t>13</a:t>
            </a:r>
            <a:r>
              <a:rPr lang="zh-CN" altLang="en-US" sz="3600" b="1" dirty="0">
                <a:solidFill>
                  <a:srgbClr val="FFFF00"/>
                </a:solidFill>
                <a:ea typeface="楷体_GB2312" pitchFamily="49" charset="-122"/>
              </a:rPr>
              <a:t>：</a:t>
            </a:r>
            <a:r>
              <a:rPr lang="en-US" altLang="zh-CN" sz="3600" b="1" dirty="0">
                <a:solidFill>
                  <a:srgbClr val="FFFF00"/>
                </a:solidFill>
                <a:ea typeface="楷体_GB2312" pitchFamily="49" charset="-122"/>
              </a:rPr>
              <a:t>30 ~ 17</a:t>
            </a:r>
            <a:r>
              <a:rPr lang="zh-CN" altLang="en-US" sz="3600" b="1" dirty="0">
                <a:solidFill>
                  <a:srgbClr val="FFFF00"/>
                </a:solidFill>
                <a:ea typeface="楷体_GB2312" pitchFamily="49" charset="-122"/>
              </a:rPr>
              <a:t>：</a:t>
            </a:r>
            <a:r>
              <a:rPr lang="en-US" altLang="zh-CN" sz="3600" b="1" dirty="0">
                <a:solidFill>
                  <a:srgbClr val="FFFF00"/>
                </a:solidFill>
                <a:ea typeface="楷体_GB2312" pitchFamily="49" charset="-122"/>
              </a:rPr>
              <a:t>00</a:t>
            </a:r>
          </a:p>
          <a:p>
            <a:pPr eaLnBrk="1" hangingPunct="1">
              <a:buClr>
                <a:srgbClr val="FF0000"/>
              </a:buClr>
              <a:buFont typeface="Wingdings" panose="05000000000000000000" pitchFamily="2" charset="2"/>
              <a:buChar char="Ø"/>
            </a:pPr>
            <a:endParaRPr lang="zh-CN" altLang="en-US" sz="3600" b="1" dirty="0">
              <a:solidFill>
                <a:srgbClr val="FFFF00"/>
              </a:solidFill>
              <a:ea typeface="楷体_GB2312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83377165"/>
      </p:ext>
    </p:extLst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标题 1"/>
          <p:cNvSpPr>
            <a:spLocks noGrp="1"/>
          </p:cNvSpPr>
          <p:nvPr>
            <p:ph type="title"/>
          </p:nvPr>
        </p:nvSpPr>
        <p:spPr>
          <a:xfrm>
            <a:off x="684213" y="333375"/>
            <a:ext cx="7772400" cy="730250"/>
          </a:xfrm>
        </p:spPr>
        <p:txBody>
          <a:bodyPr/>
          <a:lstStyle/>
          <a:p>
            <a:r>
              <a:rPr lang="zh-CN" altLang="en-US" sz="3600" b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本学期授课计划</a:t>
            </a:r>
          </a:p>
        </p:txBody>
      </p:sp>
      <p:sp>
        <p:nvSpPr>
          <p:cNvPr id="17411" name="灯片编号占位符 2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D8F6321-5B89-4AD4-B038-C85208131AEE}" type="slidenum">
              <a:rPr lang="en-US" altLang="zh-CN" sz="1400"/>
              <a:pPr>
                <a:spcBef>
                  <a:spcPct val="0"/>
                </a:spcBef>
                <a:buFontTx/>
                <a:buNone/>
              </a:pPr>
              <a:t>14</a:t>
            </a:fld>
            <a:endParaRPr lang="en-US" altLang="zh-CN" sz="1400"/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473158850"/>
              </p:ext>
            </p:extLst>
          </p:nvPr>
        </p:nvGraphicFramePr>
        <p:xfrm>
          <a:off x="323529" y="980728"/>
          <a:ext cx="8496944" cy="5324867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66023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6023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17647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66456"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effectLst/>
                        </a:rPr>
                        <a:t>周次</a:t>
                      </a:r>
                      <a:endParaRPr lang="zh-CN" sz="1600" kern="100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71" marR="68571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zh-CN" sz="1600" kern="100">
                          <a:effectLst/>
                        </a:rPr>
                        <a:t>课次</a:t>
                      </a:r>
                      <a:endParaRPr lang="zh-CN" sz="1600" kern="10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71" marR="68571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effectLst/>
                        </a:rPr>
                        <a:t>教学内容</a:t>
                      </a:r>
                      <a:endParaRPr lang="zh-CN" sz="1600" kern="100" dirty="0"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71" marR="68571" marT="0" marB="0" anchor="ctr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4513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宋体"/>
                        </a:rPr>
                        <a:t>5</a:t>
                      </a:r>
                      <a:endParaRPr lang="zh-CN" sz="1600" kern="1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宋体"/>
                        </a:rPr>
                        <a:t>1</a:t>
                      </a:r>
                      <a:endParaRPr lang="zh-CN" sz="1600" kern="1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chemeClr val="bg1"/>
                          </a:solidFill>
                          <a:effectLst/>
                          <a:latin typeface="宋体"/>
                          <a:cs typeface="Times New Roman"/>
                        </a:rPr>
                        <a:t>1.</a:t>
                      </a:r>
                      <a:r>
                        <a:rPr lang="zh-CN" sz="1600" kern="100" dirty="0">
                          <a:solidFill>
                            <a:schemeClr val="bg1"/>
                          </a:solidFill>
                          <a:effectLst/>
                          <a:latin typeface="宋体"/>
                          <a:cs typeface="Times New Roman"/>
                        </a:rPr>
                        <a:t>基本电器参数的测量及实验数据的处理</a:t>
                      </a:r>
                    </a:p>
                    <a:p>
                      <a:pPr marL="22860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solidFill>
                            <a:schemeClr val="bg1"/>
                          </a:solidFill>
                          <a:effectLst/>
                          <a:latin typeface="宋体"/>
                          <a:cs typeface="Times New Roman"/>
                        </a:rPr>
                        <a:t>实验报告写作及电气制图基本知识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771525" algn="l"/>
                        </a:tabLst>
                      </a:pPr>
                      <a:r>
                        <a:rPr lang="en-US" sz="1600" kern="1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宋体"/>
                        </a:rPr>
                        <a:t>2.</a:t>
                      </a:r>
                      <a:r>
                        <a:rPr lang="zh-CN" sz="1600" kern="1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宋体"/>
                        </a:rPr>
                        <a:t>传输网络的幅频、相频特性</a:t>
                      </a:r>
                      <a:r>
                        <a:rPr lang="en-US" sz="1600" kern="1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宋体"/>
                        </a:rPr>
                        <a:t> (5</a:t>
                      </a:r>
                      <a:r>
                        <a:rPr lang="zh-CN" sz="1600" kern="1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宋体"/>
                        </a:rPr>
                        <a:t>不做</a:t>
                      </a:r>
                      <a:r>
                        <a:rPr lang="en-US" sz="1600" kern="1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宋体"/>
                        </a:rPr>
                        <a:t>)  P95</a:t>
                      </a:r>
                      <a:endParaRPr lang="zh-CN" sz="1600" kern="1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 anchor="ctr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0404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chemeClr val="bg1"/>
                          </a:solidFill>
                          <a:effectLst/>
                          <a:latin typeface="宋体"/>
                          <a:ea typeface="宋体"/>
                        </a:rPr>
                        <a:t>6</a:t>
                      </a:r>
                      <a:endParaRPr lang="zh-CN" sz="1600" kern="100">
                        <a:solidFill>
                          <a:schemeClr val="bg1"/>
                        </a:solidFill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宋体"/>
                        </a:rPr>
                        <a:t>2</a:t>
                      </a:r>
                      <a:endParaRPr lang="zh-CN" sz="1600" kern="100">
                        <a:solidFill>
                          <a:schemeClr val="bg1"/>
                        </a:solidFill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chemeClr val="bg1"/>
                          </a:solidFill>
                          <a:effectLst/>
                          <a:latin typeface="宋体"/>
                          <a:cs typeface="Times New Roman"/>
                        </a:rPr>
                        <a:t>1.</a:t>
                      </a:r>
                      <a:r>
                        <a:rPr lang="zh-CN" sz="1600" kern="100" dirty="0">
                          <a:solidFill>
                            <a:schemeClr val="bg1"/>
                          </a:solidFill>
                          <a:effectLst/>
                          <a:latin typeface="宋体"/>
                          <a:cs typeface="Times New Roman"/>
                        </a:rPr>
                        <a:t>非线性电阻伏安特性</a:t>
                      </a:r>
                      <a:r>
                        <a:rPr lang="en-US" sz="1600" kern="100" dirty="0">
                          <a:solidFill>
                            <a:schemeClr val="bg1"/>
                          </a:solidFill>
                          <a:effectLst/>
                          <a:latin typeface="宋体"/>
                          <a:cs typeface="Times New Roman"/>
                        </a:rPr>
                        <a:t>  P80</a:t>
                      </a:r>
                      <a:endParaRPr lang="zh-CN" sz="1600" kern="100" dirty="0">
                        <a:solidFill>
                          <a:schemeClr val="bg1"/>
                        </a:solidFill>
                        <a:effectLst/>
                        <a:latin typeface="宋体"/>
                        <a:cs typeface="Times New Roman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宋体"/>
                        </a:rPr>
                        <a:t>2.</a:t>
                      </a:r>
                      <a:r>
                        <a:rPr lang="zh-CN" sz="1600" kern="1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宋体"/>
                        </a:rPr>
                        <a:t>代维宁定理与诺顿定理</a:t>
                      </a:r>
                      <a:r>
                        <a:rPr lang="en-US" sz="1600" kern="1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宋体"/>
                        </a:rPr>
                        <a:t>  P85</a:t>
                      </a:r>
                      <a:endParaRPr lang="zh-CN" sz="1600" kern="1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 anchor="ctr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4805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宋体"/>
                        </a:rPr>
                        <a:t>7</a:t>
                      </a:r>
                      <a:endParaRPr lang="zh-CN" sz="1600" kern="100">
                        <a:solidFill>
                          <a:schemeClr val="bg1"/>
                        </a:solidFill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宋体"/>
                        </a:rPr>
                        <a:t>3</a:t>
                      </a:r>
                      <a:endParaRPr lang="zh-CN" sz="1600" kern="100">
                        <a:solidFill>
                          <a:schemeClr val="bg1"/>
                        </a:solidFill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chemeClr val="bg1"/>
                          </a:solidFill>
                          <a:effectLst/>
                          <a:latin typeface="宋体"/>
                          <a:cs typeface="Times New Roman"/>
                        </a:rPr>
                        <a:t>1.</a:t>
                      </a:r>
                      <a:r>
                        <a:rPr lang="zh-CN" sz="1600" kern="100" dirty="0">
                          <a:solidFill>
                            <a:schemeClr val="bg1"/>
                          </a:solidFill>
                          <a:effectLst/>
                          <a:latin typeface="宋体"/>
                          <a:cs typeface="Times New Roman"/>
                        </a:rPr>
                        <a:t>常用仪表的工作框图原理及技术参数</a:t>
                      </a:r>
                    </a:p>
                    <a:p>
                      <a:pPr indent="266700"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solidFill>
                            <a:schemeClr val="bg1"/>
                          </a:solidFill>
                          <a:effectLst/>
                          <a:latin typeface="宋体"/>
                          <a:cs typeface="Times New Roman"/>
                        </a:rPr>
                        <a:t>常用仪表的使用方法及注意事项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宋体"/>
                        </a:rPr>
                        <a:t>2. </a:t>
                      </a:r>
                      <a:r>
                        <a:rPr lang="zh-CN" sz="1600" kern="1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宋体"/>
                        </a:rPr>
                        <a:t>交流参数测量</a:t>
                      </a:r>
                      <a:r>
                        <a:rPr lang="en-US" sz="1600" kern="1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宋体"/>
                        </a:rPr>
                        <a:t>  P77</a:t>
                      </a:r>
                      <a:endParaRPr lang="zh-CN" sz="1600" kern="1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 anchor="ctr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7604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宋体"/>
                        </a:rPr>
                        <a:t>8</a:t>
                      </a:r>
                      <a:endParaRPr lang="zh-CN" sz="1600" kern="100">
                        <a:solidFill>
                          <a:schemeClr val="bg1"/>
                        </a:solidFill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宋体"/>
                        </a:rPr>
                        <a:t>4</a:t>
                      </a:r>
                      <a:endParaRPr lang="zh-CN" sz="1600" kern="100">
                        <a:solidFill>
                          <a:schemeClr val="bg1"/>
                        </a:solidFill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chemeClr val="bg1"/>
                          </a:solidFill>
                          <a:effectLst/>
                          <a:latin typeface="宋体"/>
                          <a:cs typeface="Times New Roman"/>
                        </a:rPr>
                        <a:t>1.</a:t>
                      </a:r>
                      <a:r>
                        <a:rPr lang="zh-CN" sz="1600" kern="100" dirty="0">
                          <a:solidFill>
                            <a:schemeClr val="bg1"/>
                          </a:solidFill>
                          <a:effectLst/>
                          <a:latin typeface="宋体"/>
                          <a:cs typeface="Times New Roman"/>
                        </a:rPr>
                        <a:t>一阶</a:t>
                      </a:r>
                      <a:r>
                        <a:rPr lang="en-US" sz="1600" kern="100" dirty="0">
                          <a:solidFill>
                            <a:schemeClr val="bg1"/>
                          </a:solidFill>
                          <a:effectLst/>
                          <a:latin typeface="宋体"/>
                          <a:cs typeface="Times New Roman"/>
                        </a:rPr>
                        <a:t>RC</a:t>
                      </a:r>
                      <a:r>
                        <a:rPr lang="zh-CN" sz="1600" kern="100" dirty="0">
                          <a:solidFill>
                            <a:schemeClr val="bg1"/>
                          </a:solidFill>
                          <a:effectLst/>
                          <a:latin typeface="宋体"/>
                          <a:cs typeface="Times New Roman"/>
                        </a:rPr>
                        <a:t>电路的阶跃响应</a:t>
                      </a:r>
                      <a:r>
                        <a:rPr lang="en-US" sz="1600" kern="100" dirty="0">
                          <a:solidFill>
                            <a:schemeClr val="bg1"/>
                          </a:solidFill>
                          <a:effectLst/>
                          <a:latin typeface="宋体"/>
                          <a:cs typeface="Times New Roman"/>
                        </a:rPr>
                        <a:t>  P100</a:t>
                      </a:r>
                      <a:endParaRPr lang="zh-CN" sz="1600" kern="100" dirty="0">
                        <a:solidFill>
                          <a:schemeClr val="bg1"/>
                        </a:solidFill>
                        <a:effectLst/>
                        <a:latin typeface="宋体"/>
                        <a:cs typeface="Times New Roman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宋体"/>
                        </a:rPr>
                        <a:t>2. </a:t>
                      </a:r>
                      <a:r>
                        <a:rPr lang="zh-CN" sz="1600" kern="1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宋体"/>
                        </a:rPr>
                        <a:t>周期信号频谱分析</a:t>
                      </a:r>
                      <a:r>
                        <a:rPr lang="en-US" sz="1600" kern="1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宋体"/>
                        </a:rPr>
                        <a:t>  P107</a:t>
                      </a:r>
                      <a:endParaRPr lang="zh-CN" sz="1600" kern="1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 anchor="ctr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3563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chemeClr val="bg1"/>
                          </a:solidFill>
                          <a:effectLst/>
                          <a:latin typeface="宋体"/>
                          <a:ea typeface="宋体"/>
                        </a:rPr>
                        <a:t>10</a:t>
                      </a:r>
                      <a:endParaRPr lang="zh-CN" sz="1600" kern="100">
                        <a:solidFill>
                          <a:schemeClr val="bg1"/>
                        </a:solidFill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宋体"/>
                        </a:rPr>
                        <a:t>5</a:t>
                      </a:r>
                      <a:endParaRPr lang="zh-CN" sz="1600" kern="100">
                        <a:solidFill>
                          <a:schemeClr val="bg1"/>
                        </a:solidFill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宋体"/>
                        </a:rPr>
                        <a:t>1.</a:t>
                      </a:r>
                      <a:r>
                        <a:rPr lang="zh-CN" sz="1600" kern="1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宋体"/>
                        </a:rPr>
                        <a:t>连续时间系统的模拟</a:t>
                      </a:r>
                      <a:r>
                        <a:rPr lang="en-US" sz="1600" kern="1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宋体"/>
                        </a:rPr>
                        <a:t>  P111</a:t>
                      </a:r>
                      <a:endParaRPr lang="zh-CN" sz="1600" kern="1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宋体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宋体"/>
                        </a:rPr>
                        <a:t>2.</a:t>
                      </a:r>
                      <a:r>
                        <a:rPr lang="en-US" sz="1600" kern="100" dirty="0">
                          <a:solidFill>
                            <a:schemeClr val="bg1"/>
                          </a:solidFill>
                          <a:effectLst/>
                          <a:latin typeface="宋体"/>
                          <a:ea typeface="宋体"/>
                        </a:rPr>
                        <a:t> </a:t>
                      </a:r>
                      <a:r>
                        <a:rPr lang="zh-CN" sz="1600" kern="1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宋体"/>
                        </a:rPr>
                        <a:t>数字电路的测试与装配、</a:t>
                      </a:r>
                      <a:r>
                        <a:rPr lang="en-US" sz="1600" kern="1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宋体"/>
                        </a:rPr>
                        <a:t>EDA</a:t>
                      </a:r>
                      <a:r>
                        <a:rPr lang="zh-CN" sz="1600" kern="1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宋体"/>
                        </a:rPr>
                        <a:t>软件的使用方法</a:t>
                      </a:r>
                    </a:p>
                  </a:txBody>
                  <a:tcPr marL="68580" marR="68580" marT="0" marB="0" anchor="ctr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7264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chemeClr val="bg1"/>
                          </a:solidFill>
                          <a:effectLst/>
                          <a:latin typeface="宋体"/>
                          <a:ea typeface="宋体"/>
                        </a:rPr>
                        <a:t>11</a:t>
                      </a:r>
                      <a:endParaRPr lang="zh-CN" sz="1600" kern="100">
                        <a:solidFill>
                          <a:schemeClr val="bg1"/>
                        </a:solidFill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宋体"/>
                        </a:rPr>
                        <a:t>6</a:t>
                      </a:r>
                      <a:endParaRPr lang="zh-CN" sz="1600" kern="100">
                        <a:solidFill>
                          <a:schemeClr val="bg1"/>
                        </a:solidFill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宋体"/>
                        </a:rPr>
                        <a:t>1.</a:t>
                      </a:r>
                      <a:r>
                        <a:rPr lang="zh-CN" sz="1600" kern="1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宋体"/>
                        </a:rPr>
                        <a:t>组合逻辑电路</a:t>
                      </a:r>
                      <a:r>
                        <a:rPr lang="en-US" sz="1600" kern="1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宋体"/>
                        </a:rPr>
                        <a:t> P190  1</a:t>
                      </a:r>
                      <a:r>
                        <a:rPr lang="zh-CN" sz="1600" kern="1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宋体"/>
                        </a:rPr>
                        <a:t>、</a:t>
                      </a:r>
                      <a:r>
                        <a:rPr lang="en-US" sz="1600" kern="1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宋体"/>
                        </a:rPr>
                        <a:t>5</a:t>
                      </a:r>
                      <a:r>
                        <a:rPr lang="zh-CN" sz="1600" kern="1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宋体"/>
                        </a:rPr>
                        <a:t>、</a:t>
                      </a:r>
                      <a:r>
                        <a:rPr lang="en-US" sz="1600" kern="1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宋体"/>
                        </a:rPr>
                        <a:t>6</a:t>
                      </a:r>
                      <a:r>
                        <a:rPr lang="en-US" sz="1600" kern="100" baseline="300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宋体"/>
                        </a:rPr>
                        <a:t>*</a:t>
                      </a:r>
                      <a:r>
                        <a:rPr lang="en-US" sz="1600" kern="1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宋体"/>
                        </a:rPr>
                        <a:t>(1</a:t>
                      </a:r>
                      <a:r>
                        <a:rPr lang="zh-CN" sz="1600" kern="1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宋体"/>
                        </a:rPr>
                        <a:t>、</a:t>
                      </a:r>
                      <a:r>
                        <a:rPr lang="en-US" sz="1600" kern="1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宋体"/>
                        </a:rPr>
                        <a:t>3)</a:t>
                      </a:r>
                      <a:endParaRPr lang="zh-CN" sz="1600" kern="1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宋体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宋体"/>
                        </a:rPr>
                        <a:t>2.</a:t>
                      </a:r>
                      <a:r>
                        <a:rPr lang="en-US" sz="1600" kern="100" dirty="0">
                          <a:solidFill>
                            <a:schemeClr val="bg1"/>
                          </a:solidFill>
                          <a:effectLst/>
                          <a:latin typeface="宋体"/>
                          <a:ea typeface="宋体"/>
                        </a:rPr>
                        <a:t> </a:t>
                      </a:r>
                      <a:r>
                        <a:rPr lang="zh-CN" sz="1600" kern="1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宋体"/>
                        </a:rPr>
                        <a:t>基本电气参数的测量及实验数据的处理、数字电路常见故障的分析与排除</a:t>
                      </a:r>
                    </a:p>
                  </a:txBody>
                  <a:tcPr marL="68580" marR="68580" marT="0" marB="0" anchor="ctr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9167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chemeClr val="bg1"/>
                          </a:solidFill>
                          <a:effectLst/>
                          <a:latin typeface="宋体"/>
                          <a:ea typeface="宋体"/>
                        </a:rPr>
                        <a:t>12</a:t>
                      </a:r>
                      <a:endParaRPr lang="zh-CN" sz="1600" kern="100">
                        <a:solidFill>
                          <a:schemeClr val="bg1"/>
                        </a:solidFill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宋体"/>
                        </a:rPr>
                        <a:t>7</a:t>
                      </a:r>
                      <a:endParaRPr lang="zh-CN" sz="1600" kern="100">
                        <a:solidFill>
                          <a:schemeClr val="bg1"/>
                        </a:solidFill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宋体"/>
                        </a:rPr>
                        <a:t>1.</a:t>
                      </a:r>
                      <a:r>
                        <a:rPr lang="zh-CN" sz="1600" kern="1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宋体"/>
                        </a:rPr>
                        <a:t>数据选择器及应用</a:t>
                      </a:r>
                      <a:r>
                        <a:rPr lang="en-US" sz="1600" kern="1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宋体"/>
                        </a:rPr>
                        <a:t>  P197  1</a:t>
                      </a:r>
                      <a:r>
                        <a:rPr lang="zh-CN" sz="1600" kern="1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宋体"/>
                        </a:rPr>
                        <a:t>、</a:t>
                      </a:r>
                      <a:r>
                        <a:rPr lang="en-US" sz="1600" kern="1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宋体"/>
                        </a:rPr>
                        <a:t>2</a:t>
                      </a:r>
                      <a:r>
                        <a:rPr lang="zh-CN" sz="1600" kern="1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宋体"/>
                        </a:rPr>
                        <a:t>、</a:t>
                      </a:r>
                      <a:r>
                        <a:rPr lang="en-US" sz="1600" kern="1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宋体"/>
                        </a:rPr>
                        <a:t>4</a:t>
                      </a:r>
                      <a:endParaRPr lang="zh-CN" sz="1600" kern="1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宋体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宋体"/>
                        </a:rPr>
                        <a:t>2.</a:t>
                      </a:r>
                      <a:r>
                        <a:rPr lang="zh-CN" sz="1600" kern="1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宋体"/>
                        </a:rPr>
                        <a:t>触发器及应用</a:t>
                      </a:r>
                      <a:r>
                        <a:rPr lang="en-US" sz="1600" kern="1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宋体"/>
                        </a:rPr>
                        <a:t>     P207  2</a:t>
                      </a:r>
                      <a:r>
                        <a:rPr lang="zh-CN" sz="1600" kern="1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宋体"/>
                        </a:rPr>
                        <a:t>（加法计数器）</a:t>
                      </a:r>
                    </a:p>
                  </a:txBody>
                  <a:tcPr marL="68580" marR="68580" marT="0" marB="0" anchor="ctr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0019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chemeClr val="bg1"/>
                          </a:solidFill>
                          <a:effectLst/>
                          <a:latin typeface="宋体"/>
                          <a:ea typeface="宋体"/>
                        </a:rPr>
                        <a:t>13</a:t>
                      </a:r>
                      <a:endParaRPr lang="zh-CN" sz="1600" kern="100">
                        <a:solidFill>
                          <a:schemeClr val="bg1"/>
                        </a:solidFill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宋体"/>
                        </a:rPr>
                        <a:t>8</a:t>
                      </a:r>
                      <a:endParaRPr lang="zh-CN" sz="1600" kern="100">
                        <a:solidFill>
                          <a:schemeClr val="bg1"/>
                        </a:solidFill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宋体"/>
                        </a:rPr>
                        <a:t>动态显示系统　</a:t>
                      </a:r>
                      <a:r>
                        <a:rPr lang="en-US" sz="1600" kern="1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宋体"/>
                        </a:rPr>
                        <a:t>P204  6</a:t>
                      </a:r>
                      <a:endParaRPr lang="zh-CN" sz="1600" kern="1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 anchor="ctr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8802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chemeClr val="bg1"/>
                          </a:solidFill>
                          <a:effectLst/>
                          <a:latin typeface="宋体"/>
                          <a:ea typeface="宋体"/>
                        </a:rPr>
                        <a:t>14</a:t>
                      </a:r>
                      <a:endParaRPr lang="zh-CN" sz="1600" kern="100">
                        <a:solidFill>
                          <a:schemeClr val="bg1"/>
                        </a:solidFill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宋体"/>
                        </a:rPr>
                        <a:t>9</a:t>
                      </a:r>
                      <a:endParaRPr lang="zh-CN" sz="1600" kern="100">
                        <a:solidFill>
                          <a:schemeClr val="bg1"/>
                        </a:solidFill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宋体"/>
                        </a:rPr>
                        <a:t>计数与分频电路</a:t>
                      </a:r>
                      <a:r>
                        <a:rPr lang="en-US" sz="1600" kern="1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宋体"/>
                        </a:rPr>
                        <a:t>  P215  1</a:t>
                      </a:r>
                      <a:r>
                        <a:rPr lang="zh-CN" sz="1600" kern="1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宋体"/>
                        </a:rPr>
                        <a:t>、</a:t>
                      </a:r>
                      <a:r>
                        <a:rPr lang="en-US" sz="1600" kern="1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宋体"/>
                        </a:rPr>
                        <a:t>2</a:t>
                      </a:r>
                      <a:r>
                        <a:rPr lang="zh-CN" sz="1600" kern="1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宋体"/>
                        </a:rPr>
                        <a:t>和</a:t>
                      </a:r>
                      <a:r>
                        <a:rPr lang="en-US" sz="1600" kern="1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宋体"/>
                        </a:rPr>
                        <a:t>P197  3</a:t>
                      </a:r>
                      <a:endParaRPr lang="zh-CN" sz="1600" kern="1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 anchor="ctr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6002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solidFill>
                            <a:schemeClr val="bg1"/>
                          </a:solidFill>
                          <a:effectLst/>
                          <a:latin typeface="宋体"/>
                          <a:ea typeface="宋体"/>
                        </a:rPr>
                        <a:t>17</a:t>
                      </a:r>
                      <a:endParaRPr lang="zh-CN" sz="1600" kern="1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宋体"/>
                        </a:rPr>
                        <a:t>10</a:t>
                      </a:r>
                      <a:endParaRPr lang="zh-CN" sz="1600" kern="100">
                        <a:solidFill>
                          <a:schemeClr val="bg1"/>
                        </a:solidFill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宋体"/>
                        </a:rPr>
                        <a:t>寄存器与移位寄存器电路</a:t>
                      </a:r>
                      <a:r>
                        <a:rPr lang="en-US" sz="1600" kern="1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宋体"/>
                        </a:rPr>
                        <a:t>  P222  1</a:t>
                      </a:r>
                      <a:r>
                        <a:rPr lang="zh-CN" sz="1600" kern="1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宋体"/>
                        </a:rPr>
                        <a:t>、</a:t>
                      </a:r>
                      <a:r>
                        <a:rPr lang="en-US" sz="1600" kern="1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宋体"/>
                        </a:rPr>
                        <a:t>3</a:t>
                      </a:r>
                      <a:r>
                        <a:rPr lang="zh-CN" sz="1600" kern="1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宋体"/>
                        </a:rPr>
                        <a:t>、</a:t>
                      </a:r>
                      <a:r>
                        <a:rPr lang="en-US" sz="1600" kern="1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宋体"/>
                        </a:rPr>
                        <a:t>4</a:t>
                      </a:r>
                      <a:r>
                        <a:rPr lang="en-US" sz="1600" kern="100" baseline="300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宋体"/>
                        </a:rPr>
                        <a:t>*</a:t>
                      </a:r>
                      <a:endParaRPr lang="zh-CN" sz="1600" kern="1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宋体"/>
                      </a:endParaRPr>
                    </a:p>
                  </a:txBody>
                  <a:tcPr marL="68580" marR="68580" marT="0" marB="0" anchor="ctr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201552711"/>
      </p:ext>
    </p:extLst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灯片编号占位符 5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B1629B9-81B4-4F91-A743-BEA791B4CF13}" type="slidenum">
              <a:rPr lang="en-US" altLang="zh-CN" sz="1400"/>
              <a:pPr>
                <a:spcBef>
                  <a:spcPct val="0"/>
                </a:spcBef>
                <a:buFontTx/>
                <a:buNone/>
              </a:pPr>
              <a:t>15</a:t>
            </a:fld>
            <a:endParaRPr lang="en-US" altLang="zh-CN" sz="1400"/>
          </a:p>
        </p:txBody>
      </p:sp>
      <p:sp>
        <p:nvSpPr>
          <p:cNvPr id="18435" name="Rectangle 2"/>
          <p:cNvSpPr>
            <a:spLocks noChangeArrowheads="1"/>
          </p:cNvSpPr>
          <p:nvPr/>
        </p:nvSpPr>
        <p:spPr bwMode="auto">
          <a:xfrm>
            <a:off x="755650" y="2708275"/>
            <a:ext cx="7704138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zh-CN" altLang="en-US" sz="4400" b="1">
                <a:latin typeface="微软雅黑" panose="020B0503020204020204" pitchFamily="34" charset="-122"/>
                <a:ea typeface="微软雅黑" panose="020B0503020204020204" pitchFamily="34" charset="-122"/>
              </a:rPr>
              <a:t>二、</a:t>
            </a:r>
            <a:r>
              <a:rPr kumimoji="0" lang="en-US" altLang="zh-CN" sz="4400" b="1">
                <a:latin typeface="微软雅黑" panose="020B0503020204020204" pitchFamily="34" charset="-122"/>
                <a:ea typeface="微软雅黑" panose="020B0503020204020204" pitchFamily="34" charset="-122"/>
              </a:rPr>
              <a:t>DT830T</a:t>
            </a:r>
            <a:r>
              <a:rPr kumimoji="0" lang="zh-CN" altLang="en-US" sz="4400" b="1">
                <a:latin typeface="微软雅黑" panose="020B0503020204020204" pitchFamily="34" charset="-122"/>
                <a:ea typeface="微软雅黑" panose="020B0503020204020204" pitchFamily="34" charset="-122"/>
              </a:rPr>
              <a:t>万用表使用（</a:t>
            </a:r>
            <a:r>
              <a:rPr kumimoji="0" lang="en-US" altLang="zh-CN" sz="4400" b="1">
                <a:latin typeface="微软雅黑" panose="020B0503020204020204" pitchFamily="34" charset="-122"/>
                <a:ea typeface="微软雅黑" panose="020B0503020204020204" pitchFamily="34" charset="-122"/>
              </a:rPr>
              <a:t>P8</a:t>
            </a:r>
            <a:r>
              <a:rPr kumimoji="0" lang="zh-CN" altLang="en-US" sz="4400" b="1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</a:p>
        </p:txBody>
      </p:sp>
    </p:spTree>
    <p:extLst>
      <p:ext uri="{BB962C8B-B14F-4D97-AF65-F5344CB8AC3E}">
        <p14:creationId xmlns:p14="http://schemas.microsoft.com/office/powerpoint/2010/main" xmlns="" val="3591167374"/>
      </p:ext>
    </p:extLst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标题 1"/>
          <p:cNvSpPr>
            <a:spLocks noGrp="1"/>
          </p:cNvSpPr>
          <p:nvPr>
            <p:ph type="title"/>
          </p:nvPr>
        </p:nvSpPr>
        <p:spPr>
          <a:xfrm>
            <a:off x="395288" y="620713"/>
            <a:ext cx="7772400" cy="658812"/>
          </a:xfrm>
        </p:spPr>
        <p:txBody>
          <a:bodyPr/>
          <a:lstStyle/>
          <a:p>
            <a:pPr algn="l" eaLnBrk="1" hangingPunct="1"/>
            <a:r>
              <a:rPr lang="en-US" altLang="zh-CN" sz="3600" b="1" smtClean="0">
                <a:latin typeface="微软雅黑" panose="020B0503020204020204" pitchFamily="34" charset="-122"/>
              </a:rPr>
              <a:t>1</a:t>
            </a:r>
            <a:r>
              <a:rPr lang="zh-CN" altLang="en-US" sz="3600" b="1" smtClean="0">
                <a:latin typeface="微软雅黑" panose="020B0503020204020204" pitchFamily="34" charset="-122"/>
              </a:rPr>
              <a:t>、</a:t>
            </a:r>
            <a:r>
              <a:rPr lang="en-US" altLang="zh-CN" sz="3600" b="1" smtClean="0">
                <a:latin typeface="微软雅黑" panose="020B0503020204020204" pitchFamily="34" charset="-122"/>
              </a:rPr>
              <a:t>DT830T</a:t>
            </a:r>
            <a:r>
              <a:rPr lang="zh-CN" altLang="en-US" sz="3600" b="1" smtClean="0">
                <a:latin typeface="微软雅黑" panose="020B0503020204020204" pitchFamily="34" charset="-122"/>
              </a:rPr>
              <a:t>简介</a:t>
            </a:r>
            <a:endParaRPr lang="zh-CN" altLang="en-US" sz="3600" smtClean="0">
              <a:latin typeface="微软雅黑" panose="020B0503020204020204" pitchFamily="34" charset="-122"/>
            </a:endParaRPr>
          </a:p>
        </p:txBody>
      </p:sp>
      <p:sp>
        <p:nvSpPr>
          <p:cNvPr id="19459" name="灯片编号占位符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A33EA0B-B99A-4FCE-AE9C-5F128E76EA6B}" type="slidenum">
              <a:rPr lang="en-US" altLang="zh-CN" sz="1400">
                <a:latin typeface="微软雅黑" panose="020B0503020204020204" pitchFamily="34" charset="-122"/>
                <a:ea typeface="微软雅黑" panose="020B0503020204020204" pitchFamily="34" charset="-122"/>
              </a:rPr>
              <a:pPr>
                <a:spcBef>
                  <a:spcPct val="0"/>
                </a:spcBef>
                <a:buFontTx/>
                <a:buNone/>
              </a:pPr>
              <a:t>16</a:t>
            </a:fld>
            <a:endParaRPr lang="en-US" altLang="zh-CN" sz="14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460" name="Text Box 9"/>
          <p:cNvSpPr txBox="1">
            <a:spLocks noChangeArrowheads="1"/>
          </p:cNvSpPr>
          <p:nvPr/>
        </p:nvSpPr>
        <p:spPr bwMode="auto">
          <a:xfrm>
            <a:off x="611188" y="1695450"/>
            <a:ext cx="7848600" cy="222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</a:rPr>
              <a:t>特点：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    分辨力强、准确度高（</a:t>
            </a: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±0.5%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～ </a:t>
            </a: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± 1.5%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）、 测试功能完善、测量速率快、显示直观、耗电省、过载能力强、便于携带。         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         </a:t>
            </a:r>
          </a:p>
        </p:txBody>
      </p:sp>
      <p:sp>
        <p:nvSpPr>
          <p:cNvPr id="19461" name="Rectangle 11"/>
          <p:cNvSpPr>
            <a:spLocks noChangeArrowheads="1"/>
          </p:cNvSpPr>
          <p:nvPr/>
        </p:nvSpPr>
        <p:spPr bwMode="auto">
          <a:xfrm>
            <a:off x="539750" y="4005263"/>
            <a:ext cx="8135938" cy="137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</a:rPr>
              <a:t>发展趋势：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自动量程，显示图形           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        “数字/模拟条图”双显示数字万用表，克服了不能反映被测量连续度化的不足。</a:t>
            </a:r>
          </a:p>
        </p:txBody>
      </p:sp>
    </p:spTree>
    <p:extLst>
      <p:ext uri="{BB962C8B-B14F-4D97-AF65-F5344CB8AC3E}">
        <p14:creationId xmlns:p14="http://schemas.microsoft.com/office/powerpoint/2010/main" xmlns="" val="3205244061"/>
      </p:ext>
    </p:extLst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7"/>
          <p:cNvSpPr txBox="1">
            <a:spLocks noChangeArrowheads="1"/>
          </p:cNvSpPr>
          <p:nvPr/>
        </p:nvSpPr>
        <p:spPr bwMode="auto">
          <a:xfrm>
            <a:off x="568325" y="552450"/>
            <a:ext cx="2895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b="1">
                <a:latin typeface="Arial" panose="020B0604020202020204" pitchFamily="34" charset="0"/>
                <a:ea typeface="微软雅黑" panose="020B0503020204020204" pitchFamily="34" charset="-122"/>
              </a:rPr>
              <a:t>DT830T</a:t>
            </a:r>
            <a:r>
              <a:rPr lang="zh-CN" altLang="en-US" b="1">
                <a:latin typeface="Arial" panose="020B0604020202020204" pitchFamily="34" charset="0"/>
                <a:ea typeface="微软雅黑" panose="020B0503020204020204" pitchFamily="34" charset="-122"/>
              </a:rPr>
              <a:t>特点：</a:t>
            </a:r>
          </a:p>
        </p:txBody>
      </p:sp>
      <p:sp>
        <p:nvSpPr>
          <p:cNvPr id="20483" name="Text Box 8"/>
          <p:cNvSpPr txBox="1">
            <a:spLocks noChangeArrowheads="1"/>
          </p:cNvSpPr>
          <p:nvPr/>
        </p:nvSpPr>
        <p:spPr bwMode="auto">
          <a:xfrm>
            <a:off x="684213" y="1187450"/>
            <a:ext cx="7272337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800">
                <a:latin typeface="Arial" panose="020B0604020202020204" pitchFamily="34" charset="0"/>
                <a:ea typeface="微软雅黑" panose="020B0503020204020204" pitchFamily="34" charset="-122"/>
              </a:rPr>
              <a:t>3 1/2 （三位半）：最高位只能显示1，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800">
                <a:latin typeface="Arial" panose="020B0604020202020204" pitchFamily="34" charset="0"/>
                <a:ea typeface="微软雅黑" panose="020B0503020204020204" pitchFamily="34" charset="-122"/>
              </a:rPr>
              <a:t>                  其它位能显示0～9。</a:t>
            </a:r>
          </a:p>
        </p:txBody>
      </p:sp>
      <p:sp>
        <p:nvSpPr>
          <p:cNvPr id="20484" name="Text Box 10"/>
          <p:cNvSpPr txBox="1">
            <a:spLocks noChangeArrowheads="1"/>
          </p:cNvSpPr>
          <p:nvPr/>
        </p:nvSpPr>
        <p:spPr bwMode="auto">
          <a:xfrm>
            <a:off x="684213" y="2122488"/>
            <a:ext cx="7993062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800">
                <a:latin typeface="Arial" panose="020B0604020202020204" pitchFamily="34" charset="0"/>
                <a:ea typeface="微软雅黑" panose="020B0503020204020204" pitchFamily="34" charset="-122"/>
              </a:rPr>
              <a:t>基本量程为</a:t>
            </a:r>
            <a:r>
              <a:rPr lang="zh-CN" altLang="en-US" sz="280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200</a:t>
            </a:r>
            <a:r>
              <a:rPr lang="en-US" altLang="zh-CN" sz="280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mV</a:t>
            </a:r>
            <a:r>
              <a:rPr lang="en-US" altLang="zh-CN" sz="2800">
                <a:latin typeface="Arial" panose="020B0604020202020204" pitchFamily="34" charset="0"/>
                <a:ea typeface="微软雅黑" panose="020B0503020204020204" pitchFamily="34" charset="-122"/>
              </a:rPr>
              <a:t>，</a:t>
            </a:r>
            <a:r>
              <a:rPr lang="zh-CN" altLang="en-US" sz="2800">
                <a:latin typeface="Arial" panose="020B0604020202020204" pitchFamily="34" charset="0"/>
                <a:ea typeface="微软雅黑" panose="020B0503020204020204" pitchFamily="34" charset="-122"/>
              </a:rPr>
              <a:t>表头最大显示值为</a:t>
            </a:r>
            <a:r>
              <a:rPr lang="zh-CN" altLang="en-US" sz="280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199.9</a:t>
            </a:r>
            <a:r>
              <a:rPr lang="zh-CN" altLang="en-US" sz="2800">
                <a:latin typeface="Arial" panose="020B0604020202020204" pitchFamily="34" charset="0"/>
                <a:ea typeface="微软雅黑" panose="020B0503020204020204" pitchFamily="34" charset="-122"/>
              </a:rPr>
              <a:t>，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800">
                <a:latin typeface="Arial" panose="020B0604020202020204" pitchFamily="34" charset="0"/>
                <a:ea typeface="微软雅黑" panose="020B0503020204020204" pitchFamily="34" charset="-122"/>
              </a:rPr>
              <a:t>超量程时只显示最高位的“</a:t>
            </a:r>
            <a:r>
              <a:rPr lang="en-US" altLang="zh-CN" sz="2800">
                <a:latin typeface="Arial" panose="020B0604020202020204" pitchFamily="34" charset="0"/>
                <a:ea typeface="微软雅黑" panose="020B0503020204020204" pitchFamily="34" charset="-122"/>
              </a:rPr>
              <a:t>1”</a:t>
            </a:r>
            <a:r>
              <a:rPr lang="zh-CN" altLang="en-US" sz="2800">
                <a:latin typeface="Arial" panose="020B0604020202020204" pitchFamily="34" charset="0"/>
                <a:ea typeface="微软雅黑" panose="020B0503020204020204" pitchFamily="34" charset="-122"/>
              </a:rPr>
              <a:t>。</a:t>
            </a:r>
          </a:p>
        </p:txBody>
      </p:sp>
      <p:sp>
        <p:nvSpPr>
          <p:cNvPr id="20485" name="Text Box 9"/>
          <p:cNvSpPr txBox="1">
            <a:spLocks noChangeArrowheads="1"/>
          </p:cNvSpPr>
          <p:nvPr/>
        </p:nvSpPr>
        <p:spPr bwMode="auto">
          <a:xfrm>
            <a:off x="684213" y="4600575"/>
            <a:ext cx="2087562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800" b="1">
                <a:latin typeface="Arial" panose="020B0604020202020204" pitchFamily="34" charset="0"/>
                <a:ea typeface="微软雅黑" panose="020B0503020204020204" pitchFamily="34" charset="-122"/>
              </a:rPr>
              <a:t>测量参数</a:t>
            </a:r>
          </a:p>
        </p:txBody>
      </p:sp>
      <p:sp>
        <p:nvSpPr>
          <p:cNvPr id="20486" name="AutoShape 12"/>
          <p:cNvSpPr>
            <a:spLocks/>
          </p:cNvSpPr>
          <p:nvPr/>
        </p:nvSpPr>
        <p:spPr bwMode="auto">
          <a:xfrm>
            <a:off x="2916238" y="3376613"/>
            <a:ext cx="215900" cy="2932112"/>
          </a:xfrm>
          <a:prstGeom prst="leftBrace">
            <a:avLst>
              <a:gd name="adj1" fmla="val 113174"/>
              <a:gd name="adj2" fmla="val 50000"/>
            </a:avLst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CN" altLang="en-US" sz="280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0487" name="Text Box 17"/>
          <p:cNvSpPr txBox="1">
            <a:spLocks noChangeArrowheads="1"/>
          </p:cNvSpPr>
          <p:nvPr/>
        </p:nvSpPr>
        <p:spPr bwMode="auto">
          <a:xfrm>
            <a:off x="3205163" y="3303588"/>
            <a:ext cx="2951162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2800" b="1">
                <a:latin typeface="Arial" panose="020B0604020202020204" pitchFamily="34" charset="0"/>
                <a:ea typeface="微软雅黑" panose="020B0503020204020204" pitchFamily="34" charset="-122"/>
              </a:rPr>
              <a:t>DCV：</a:t>
            </a:r>
            <a:r>
              <a:rPr lang="zh-CN" altLang="en-US" sz="2800" b="1">
                <a:latin typeface="Arial" panose="020B0604020202020204" pitchFamily="34" charset="0"/>
                <a:ea typeface="微软雅黑" panose="020B0503020204020204" pitchFamily="34" charset="-122"/>
              </a:rPr>
              <a:t>直流电压</a:t>
            </a:r>
          </a:p>
        </p:txBody>
      </p:sp>
      <p:sp>
        <p:nvSpPr>
          <p:cNvPr id="20488" name="Text Box 18"/>
          <p:cNvSpPr txBox="1">
            <a:spLocks noChangeArrowheads="1"/>
          </p:cNvSpPr>
          <p:nvPr/>
        </p:nvSpPr>
        <p:spPr bwMode="auto">
          <a:xfrm>
            <a:off x="3205163" y="3736975"/>
            <a:ext cx="287972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2800" b="1">
                <a:latin typeface="Arial" panose="020B0604020202020204" pitchFamily="34" charset="0"/>
                <a:ea typeface="微软雅黑" panose="020B0503020204020204" pitchFamily="34" charset="-122"/>
              </a:rPr>
              <a:t>ACV：</a:t>
            </a:r>
            <a:r>
              <a:rPr lang="zh-CN" altLang="en-US" sz="2800" b="1">
                <a:latin typeface="Arial" panose="020B0604020202020204" pitchFamily="34" charset="0"/>
                <a:ea typeface="微软雅黑" panose="020B0503020204020204" pitchFamily="34" charset="-122"/>
              </a:rPr>
              <a:t>交流电压</a:t>
            </a:r>
          </a:p>
        </p:txBody>
      </p:sp>
      <p:sp>
        <p:nvSpPr>
          <p:cNvPr id="20489" name="Text Box 19"/>
          <p:cNvSpPr txBox="1">
            <a:spLocks noChangeArrowheads="1"/>
          </p:cNvSpPr>
          <p:nvPr/>
        </p:nvSpPr>
        <p:spPr bwMode="auto">
          <a:xfrm>
            <a:off x="3205163" y="4095750"/>
            <a:ext cx="2951162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2800" b="1">
                <a:latin typeface="Arial" panose="020B0604020202020204" pitchFamily="34" charset="0"/>
                <a:ea typeface="微软雅黑" panose="020B0503020204020204" pitchFamily="34" charset="-122"/>
              </a:rPr>
              <a:t>DCA：</a:t>
            </a:r>
            <a:r>
              <a:rPr lang="zh-CN" altLang="en-US" sz="2800" b="1">
                <a:latin typeface="Arial" panose="020B0604020202020204" pitchFamily="34" charset="0"/>
                <a:ea typeface="微软雅黑" panose="020B0503020204020204" pitchFamily="34" charset="-122"/>
              </a:rPr>
              <a:t>直流电流</a:t>
            </a:r>
          </a:p>
        </p:txBody>
      </p:sp>
      <p:sp>
        <p:nvSpPr>
          <p:cNvPr id="20490" name="Text Box 20"/>
          <p:cNvSpPr txBox="1">
            <a:spLocks noChangeArrowheads="1"/>
          </p:cNvSpPr>
          <p:nvPr/>
        </p:nvSpPr>
        <p:spPr bwMode="auto">
          <a:xfrm>
            <a:off x="3205163" y="4456113"/>
            <a:ext cx="244792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2800" b="1">
                <a:latin typeface="Arial" panose="020B0604020202020204" pitchFamily="34" charset="0"/>
                <a:ea typeface="微软雅黑" panose="020B0503020204020204" pitchFamily="34" charset="-122"/>
              </a:rPr>
              <a:t>R：</a:t>
            </a:r>
            <a:r>
              <a:rPr lang="zh-CN" altLang="en-US" sz="2800" b="1">
                <a:latin typeface="Arial" panose="020B0604020202020204" pitchFamily="34" charset="0"/>
                <a:ea typeface="微软雅黑" panose="020B0503020204020204" pitchFamily="34" charset="-122"/>
              </a:rPr>
              <a:t>电阻</a:t>
            </a:r>
          </a:p>
        </p:txBody>
      </p:sp>
      <p:sp>
        <p:nvSpPr>
          <p:cNvPr id="20491" name="Text Box 21"/>
          <p:cNvSpPr txBox="1">
            <a:spLocks noChangeArrowheads="1"/>
          </p:cNvSpPr>
          <p:nvPr/>
        </p:nvSpPr>
        <p:spPr bwMode="auto">
          <a:xfrm>
            <a:off x="3205163" y="4887913"/>
            <a:ext cx="51117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2800" b="1">
                <a:latin typeface="Arial" panose="020B0604020202020204" pitchFamily="34" charset="0"/>
                <a:ea typeface="微软雅黑" panose="020B0503020204020204" pitchFamily="34" charset="-122"/>
              </a:rPr>
              <a:t>UD：</a:t>
            </a:r>
            <a:r>
              <a:rPr lang="zh-CN" altLang="en-US" sz="2800" b="1">
                <a:latin typeface="Arial" panose="020B0604020202020204" pitchFamily="34" charset="0"/>
                <a:ea typeface="微软雅黑" panose="020B0503020204020204" pitchFamily="34" charset="-122"/>
              </a:rPr>
              <a:t>二极管的正向导通电压</a:t>
            </a:r>
          </a:p>
        </p:txBody>
      </p:sp>
      <p:sp>
        <p:nvSpPr>
          <p:cNvPr id="20492" name="Text Box 22"/>
          <p:cNvSpPr txBox="1">
            <a:spLocks noChangeArrowheads="1"/>
          </p:cNvSpPr>
          <p:nvPr/>
        </p:nvSpPr>
        <p:spPr bwMode="auto">
          <a:xfrm>
            <a:off x="3205163" y="5321300"/>
            <a:ext cx="4103687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2800" b="1">
                <a:latin typeface="Arial" panose="020B0604020202020204" pitchFamily="34" charset="0"/>
                <a:ea typeface="微软雅黑" panose="020B0503020204020204" pitchFamily="34" charset="-122"/>
              </a:rPr>
              <a:t>h</a:t>
            </a:r>
            <a:r>
              <a:rPr lang="en-US" altLang="zh-CN" sz="2800" b="1" baseline="-25000">
                <a:latin typeface="Arial" panose="020B0604020202020204" pitchFamily="34" charset="0"/>
                <a:ea typeface="微软雅黑" panose="020B0503020204020204" pitchFamily="34" charset="-122"/>
              </a:rPr>
              <a:t>FE</a:t>
            </a:r>
            <a:r>
              <a:rPr lang="en-US" altLang="zh-CN" sz="2800" b="1">
                <a:latin typeface="Arial" panose="020B0604020202020204" pitchFamily="34" charset="0"/>
                <a:ea typeface="微软雅黑" panose="020B0503020204020204" pitchFamily="34" charset="-122"/>
              </a:rPr>
              <a:t>：</a:t>
            </a:r>
            <a:r>
              <a:rPr lang="zh-CN" altLang="en-US" sz="2800" b="1">
                <a:latin typeface="Arial" panose="020B0604020202020204" pitchFamily="34" charset="0"/>
                <a:ea typeface="微软雅黑" panose="020B0503020204020204" pitchFamily="34" charset="-122"/>
              </a:rPr>
              <a:t>三极管放大倍数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2800" b="1">
                <a:latin typeface="Arial" panose="020B0604020202020204" pitchFamily="34" charset="0"/>
                <a:ea typeface="微软雅黑" panose="020B0503020204020204" pitchFamily="34" charset="-122"/>
              </a:rPr>
              <a:t>BATT</a:t>
            </a:r>
            <a:r>
              <a:rPr lang="zh-CN" altLang="en-US" sz="2800" b="1">
                <a:latin typeface="Arial" panose="020B0604020202020204" pitchFamily="34" charset="0"/>
                <a:ea typeface="微软雅黑" panose="020B0503020204020204" pitchFamily="34" charset="-122"/>
              </a:rPr>
              <a:t>：电池容量</a:t>
            </a:r>
          </a:p>
        </p:txBody>
      </p:sp>
    </p:spTree>
    <p:extLst>
      <p:ext uri="{BB962C8B-B14F-4D97-AF65-F5344CB8AC3E}">
        <p14:creationId xmlns:p14="http://schemas.microsoft.com/office/powerpoint/2010/main" xmlns="" val="1854946733"/>
      </p:ext>
    </p:extLst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灯片编号占位符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3CBD228-3DF7-4BD4-8905-CC06B00A4A3A}" type="slidenum">
              <a:rPr lang="en-US" altLang="zh-CN" sz="1400">
                <a:ea typeface="微软雅黑" panose="020B0503020204020204" pitchFamily="34" charset="-122"/>
              </a:rPr>
              <a:pPr>
                <a:spcBef>
                  <a:spcPct val="0"/>
                </a:spcBef>
                <a:buFontTx/>
                <a:buNone/>
              </a:pPr>
              <a:t>18</a:t>
            </a:fld>
            <a:endParaRPr lang="en-US" altLang="zh-CN" sz="1400">
              <a:ea typeface="微软雅黑" panose="020B0503020204020204" pitchFamily="34" charset="-122"/>
            </a:endParaRPr>
          </a:p>
        </p:txBody>
      </p:sp>
      <p:sp>
        <p:nvSpPr>
          <p:cNvPr id="2150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76250" y="549275"/>
            <a:ext cx="2370138" cy="919163"/>
          </a:xfrm>
          <a:solidFill>
            <a:schemeClr val="accent1"/>
          </a:solidFill>
          <a:ln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pPr algn="l" eaLnBrk="1" hangingPunct="1"/>
            <a:r>
              <a:rPr lang="zh-CN" altLang="en-US" sz="3600" b="1" smtClean="0">
                <a:ea typeface="微软雅黑" panose="020B0503020204020204" pitchFamily="34" charset="-122"/>
              </a:rPr>
              <a:t> 原理框图</a:t>
            </a:r>
          </a:p>
        </p:txBody>
      </p:sp>
      <p:sp>
        <p:nvSpPr>
          <p:cNvPr id="21508" name="Text Box 19"/>
          <p:cNvSpPr txBox="1">
            <a:spLocks noChangeArrowheads="1"/>
          </p:cNvSpPr>
          <p:nvPr/>
        </p:nvSpPr>
        <p:spPr bwMode="auto">
          <a:xfrm>
            <a:off x="1365250" y="2693988"/>
            <a:ext cx="554038" cy="2058987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eaVert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400" b="1">
                <a:ea typeface="微软雅黑" panose="020B0503020204020204" pitchFamily="34" charset="-122"/>
              </a:rPr>
              <a:t>功能量程选择</a:t>
            </a:r>
          </a:p>
        </p:txBody>
      </p:sp>
      <p:grpSp>
        <p:nvGrpSpPr>
          <p:cNvPr id="21509" name="Group 91"/>
          <p:cNvGrpSpPr>
            <a:grpSpLocks/>
          </p:cNvGrpSpPr>
          <p:nvPr/>
        </p:nvGrpSpPr>
        <p:grpSpPr bwMode="auto">
          <a:xfrm>
            <a:off x="179388" y="2622550"/>
            <a:ext cx="1128712" cy="1905000"/>
            <a:chOff x="0" y="1632"/>
            <a:chExt cx="711" cy="1200"/>
          </a:xfrm>
        </p:grpSpPr>
        <p:sp>
          <p:nvSpPr>
            <p:cNvPr id="21558" name="Text Box 20"/>
            <p:cNvSpPr txBox="1">
              <a:spLocks noChangeArrowheads="1"/>
            </p:cNvSpPr>
            <p:nvPr/>
          </p:nvSpPr>
          <p:spPr bwMode="auto">
            <a:xfrm>
              <a:off x="182" y="1632"/>
              <a:ext cx="50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CN" altLang="en-US" sz="2400" b="1">
                  <a:ea typeface="微软雅黑" panose="020B0503020204020204" pitchFamily="34" charset="-122"/>
                </a:rPr>
                <a:t>输入</a:t>
              </a:r>
            </a:p>
          </p:txBody>
        </p:sp>
        <p:sp>
          <p:nvSpPr>
            <p:cNvPr id="21559" name="Text Box 21"/>
            <p:cNvSpPr txBox="1">
              <a:spLocks noChangeArrowheads="1"/>
            </p:cNvSpPr>
            <p:nvPr/>
          </p:nvSpPr>
          <p:spPr bwMode="auto">
            <a:xfrm>
              <a:off x="0" y="2544"/>
              <a:ext cx="695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zh-CN" altLang="en-US" sz="2400" b="1">
                  <a:ea typeface="微软雅黑" panose="020B0503020204020204" pitchFamily="34" charset="-122"/>
                </a:rPr>
                <a:t>被测量</a:t>
              </a:r>
            </a:p>
          </p:txBody>
        </p:sp>
        <p:sp>
          <p:nvSpPr>
            <p:cNvPr id="21560" name="AutoShape 36"/>
            <p:cNvSpPr>
              <a:spLocks noChangeArrowheads="1"/>
            </p:cNvSpPr>
            <p:nvPr/>
          </p:nvSpPr>
          <p:spPr bwMode="auto">
            <a:xfrm>
              <a:off x="96" y="2094"/>
              <a:ext cx="615" cy="306"/>
            </a:xfrm>
            <a:prstGeom prst="rightArrow">
              <a:avLst>
                <a:gd name="adj1" fmla="val 50000"/>
                <a:gd name="adj2" fmla="val 50245"/>
              </a:avLst>
            </a:prstGeom>
            <a:solidFill>
              <a:schemeClr val="accent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2400" b="1">
                <a:ea typeface="微软雅黑" panose="020B0503020204020204" pitchFamily="34" charset="-122"/>
              </a:endParaRPr>
            </a:p>
          </p:txBody>
        </p:sp>
      </p:grpSp>
      <p:grpSp>
        <p:nvGrpSpPr>
          <p:cNvPr id="21510" name="Group 92"/>
          <p:cNvGrpSpPr>
            <a:grpSpLocks/>
          </p:cNvGrpSpPr>
          <p:nvPr/>
        </p:nvGrpSpPr>
        <p:grpSpPr bwMode="auto">
          <a:xfrm>
            <a:off x="1912938" y="2952750"/>
            <a:ext cx="914400" cy="1524000"/>
            <a:chOff x="1296" y="1824"/>
            <a:chExt cx="576" cy="960"/>
          </a:xfrm>
        </p:grpSpPr>
        <p:sp>
          <p:nvSpPr>
            <p:cNvPr id="21555" name="Line 39"/>
            <p:cNvSpPr>
              <a:spLocks noChangeShapeType="1"/>
            </p:cNvSpPr>
            <p:nvPr/>
          </p:nvSpPr>
          <p:spPr bwMode="auto">
            <a:xfrm>
              <a:off x="1296" y="1824"/>
              <a:ext cx="57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21556" name="Line 40"/>
            <p:cNvSpPr>
              <a:spLocks noChangeShapeType="1"/>
            </p:cNvSpPr>
            <p:nvPr/>
          </p:nvSpPr>
          <p:spPr bwMode="auto">
            <a:xfrm>
              <a:off x="1296" y="2784"/>
              <a:ext cx="57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21557" name="Line 41"/>
            <p:cNvSpPr>
              <a:spLocks noChangeShapeType="1"/>
            </p:cNvSpPr>
            <p:nvPr/>
          </p:nvSpPr>
          <p:spPr bwMode="auto">
            <a:xfrm>
              <a:off x="1296" y="2304"/>
              <a:ext cx="57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</p:grpSp>
      <p:grpSp>
        <p:nvGrpSpPr>
          <p:cNvPr id="21511" name="Group 97"/>
          <p:cNvGrpSpPr>
            <a:grpSpLocks/>
          </p:cNvGrpSpPr>
          <p:nvPr/>
        </p:nvGrpSpPr>
        <p:grpSpPr bwMode="auto">
          <a:xfrm>
            <a:off x="7297738" y="2765425"/>
            <a:ext cx="1846262" cy="1254125"/>
            <a:chOff x="4632" y="1754"/>
            <a:chExt cx="1163" cy="790"/>
          </a:xfrm>
        </p:grpSpPr>
        <p:sp>
          <p:nvSpPr>
            <p:cNvPr id="21536" name="Text Box 29"/>
            <p:cNvSpPr txBox="1">
              <a:spLocks noChangeArrowheads="1"/>
            </p:cNvSpPr>
            <p:nvPr/>
          </p:nvSpPr>
          <p:spPr bwMode="auto">
            <a:xfrm>
              <a:off x="4694" y="1754"/>
              <a:ext cx="1101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2400" b="1">
                  <a:ea typeface="微软雅黑" panose="020B0503020204020204" pitchFamily="34" charset="-122"/>
                </a:rPr>
                <a:t>LCD</a:t>
              </a:r>
              <a:r>
                <a:rPr lang="zh-CN" altLang="en-US" sz="2400" b="1">
                  <a:ea typeface="微软雅黑" panose="020B0503020204020204" pitchFamily="34" charset="-122"/>
                </a:rPr>
                <a:t>显示器</a:t>
              </a:r>
            </a:p>
          </p:txBody>
        </p:sp>
        <p:sp>
          <p:nvSpPr>
            <p:cNvPr id="21537" name="Rectangle 61"/>
            <p:cNvSpPr>
              <a:spLocks noChangeArrowheads="1"/>
            </p:cNvSpPr>
            <p:nvPr/>
          </p:nvSpPr>
          <p:spPr bwMode="auto">
            <a:xfrm>
              <a:off x="4632" y="2112"/>
              <a:ext cx="1104" cy="432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zh-CN" altLang="en-US" sz="2400" b="1">
                <a:ea typeface="微软雅黑" panose="020B0503020204020204" pitchFamily="34" charset="-122"/>
              </a:endParaRPr>
            </a:p>
          </p:txBody>
        </p:sp>
        <p:sp>
          <p:nvSpPr>
            <p:cNvPr id="21538" name="Line 64"/>
            <p:cNvSpPr>
              <a:spLocks noChangeShapeType="1"/>
            </p:cNvSpPr>
            <p:nvPr/>
          </p:nvSpPr>
          <p:spPr bwMode="auto">
            <a:xfrm>
              <a:off x="4848" y="2208"/>
              <a:ext cx="0" cy="28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21539" name="Line 65"/>
            <p:cNvSpPr>
              <a:spLocks noChangeShapeType="1"/>
            </p:cNvSpPr>
            <p:nvPr/>
          </p:nvSpPr>
          <p:spPr bwMode="auto">
            <a:xfrm>
              <a:off x="4944" y="2208"/>
              <a:ext cx="0" cy="28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21540" name="Line 66"/>
            <p:cNvSpPr>
              <a:spLocks noChangeShapeType="1"/>
            </p:cNvSpPr>
            <p:nvPr/>
          </p:nvSpPr>
          <p:spPr bwMode="auto">
            <a:xfrm>
              <a:off x="4944" y="2208"/>
              <a:ext cx="14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21541" name="Line 67"/>
            <p:cNvSpPr>
              <a:spLocks noChangeShapeType="1"/>
            </p:cNvSpPr>
            <p:nvPr/>
          </p:nvSpPr>
          <p:spPr bwMode="auto">
            <a:xfrm>
              <a:off x="5088" y="2208"/>
              <a:ext cx="0" cy="28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21542" name="Line 70"/>
            <p:cNvSpPr>
              <a:spLocks noChangeShapeType="1"/>
            </p:cNvSpPr>
            <p:nvPr/>
          </p:nvSpPr>
          <p:spPr bwMode="auto">
            <a:xfrm>
              <a:off x="4944" y="2352"/>
              <a:ext cx="14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21543" name="Line 71"/>
            <p:cNvSpPr>
              <a:spLocks noChangeShapeType="1"/>
            </p:cNvSpPr>
            <p:nvPr/>
          </p:nvSpPr>
          <p:spPr bwMode="auto">
            <a:xfrm>
              <a:off x="4944" y="2496"/>
              <a:ext cx="14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21544" name="Line 72"/>
            <p:cNvSpPr>
              <a:spLocks noChangeShapeType="1"/>
            </p:cNvSpPr>
            <p:nvPr/>
          </p:nvSpPr>
          <p:spPr bwMode="auto">
            <a:xfrm>
              <a:off x="4656" y="2352"/>
              <a:ext cx="14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21545" name="Line 73"/>
            <p:cNvSpPr>
              <a:spLocks noChangeShapeType="1"/>
            </p:cNvSpPr>
            <p:nvPr/>
          </p:nvSpPr>
          <p:spPr bwMode="auto">
            <a:xfrm>
              <a:off x="5184" y="2208"/>
              <a:ext cx="0" cy="28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21546" name="Line 74"/>
            <p:cNvSpPr>
              <a:spLocks noChangeShapeType="1"/>
            </p:cNvSpPr>
            <p:nvPr/>
          </p:nvSpPr>
          <p:spPr bwMode="auto">
            <a:xfrm>
              <a:off x="5184" y="2208"/>
              <a:ext cx="14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21547" name="Line 75"/>
            <p:cNvSpPr>
              <a:spLocks noChangeShapeType="1"/>
            </p:cNvSpPr>
            <p:nvPr/>
          </p:nvSpPr>
          <p:spPr bwMode="auto">
            <a:xfrm>
              <a:off x="5328" y="2208"/>
              <a:ext cx="0" cy="28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21548" name="Line 76"/>
            <p:cNvSpPr>
              <a:spLocks noChangeShapeType="1"/>
            </p:cNvSpPr>
            <p:nvPr/>
          </p:nvSpPr>
          <p:spPr bwMode="auto">
            <a:xfrm>
              <a:off x="5184" y="2352"/>
              <a:ext cx="14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21549" name="Line 77"/>
            <p:cNvSpPr>
              <a:spLocks noChangeShapeType="1"/>
            </p:cNvSpPr>
            <p:nvPr/>
          </p:nvSpPr>
          <p:spPr bwMode="auto">
            <a:xfrm>
              <a:off x="5184" y="2496"/>
              <a:ext cx="14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21550" name="Line 83"/>
            <p:cNvSpPr>
              <a:spLocks noChangeShapeType="1"/>
            </p:cNvSpPr>
            <p:nvPr/>
          </p:nvSpPr>
          <p:spPr bwMode="auto">
            <a:xfrm>
              <a:off x="5424" y="2208"/>
              <a:ext cx="0" cy="28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21551" name="Line 84"/>
            <p:cNvSpPr>
              <a:spLocks noChangeShapeType="1"/>
            </p:cNvSpPr>
            <p:nvPr/>
          </p:nvSpPr>
          <p:spPr bwMode="auto">
            <a:xfrm>
              <a:off x="5424" y="2208"/>
              <a:ext cx="14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21552" name="Line 85"/>
            <p:cNvSpPr>
              <a:spLocks noChangeShapeType="1"/>
            </p:cNvSpPr>
            <p:nvPr/>
          </p:nvSpPr>
          <p:spPr bwMode="auto">
            <a:xfrm>
              <a:off x="5568" y="2208"/>
              <a:ext cx="0" cy="28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21553" name="Line 86"/>
            <p:cNvSpPr>
              <a:spLocks noChangeShapeType="1"/>
            </p:cNvSpPr>
            <p:nvPr/>
          </p:nvSpPr>
          <p:spPr bwMode="auto">
            <a:xfrm>
              <a:off x="5424" y="2352"/>
              <a:ext cx="14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  <p:sp>
          <p:nvSpPr>
            <p:cNvPr id="21554" name="Line 87"/>
            <p:cNvSpPr>
              <a:spLocks noChangeShapeType="1"/>
            </p:cNvSpPr>
            <p:nvPr/>
          </p:nvSpPr>
          <p:spPr bwMode="auto">
            <a:xfrm>
              <a:off x="5424" y="2496"/>
              <a:ext cx="14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zh-CN" altLang="en-US"/>
            </a:p>
          </p:txBody>
        </p:sp>
      </p:grpSp>
      <p:sp>
        <p:nvSpPr>
          <p:cNvPr id="21512" name="Text Box 34"/>
          <p:cNvSpPr txBox="1">
            <a:spLocks noChangeArrowheads="1"/>
          </p:cNvSpPr>
          <p:nvPr/>
        </p:nvSpPr>
        <p:spPr bwMode="auto">
          <a:xfrm>
            <a:off x="5146675" y="2571750"/>
            <a:ext cx="554038" cy="2438400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eaVert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2400" b="1">
                <a:ea typeface="微软雅黑" panose="020B0503020204020204" pitchFamily="34" charset="-122"/>
              </a:rPr>
              <a:t>     A/D</a:t>
            </a:r>
            <a:r>
              <a:rPr lang="zh-CN" altLang="en-US" sz="2400" b="1">
                <a:ea typeface="微软雅黑" panose="020B0503020204020204" pitchFamily="34" charset="-122"/>
              </a:rPr>
              <a:t>转换</a:t>
            </a:r>
          </a:p>
        </p:txBody>
      </p:sp>
      <p:sp>
        <p:nvSpPr>
          <p:cNvPr id="21513" name="Text Box 35"/>
          <p:cNvSpPr txBox="1">
            <a:spLocks noChangeArrowheads="1"/>
          </p:cNvSpPr>
          <p:nvPr/>
        </p:nvSpPr>
        <p:spPr bwMode="auto">
          <a:xfrm>
            <a:off x="6253163" y="2981325"/>
            <a:ext cx="554037" cy="1512888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eaVert"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2400" b="1">
                <a:ea typeface="微软雅黑" panose="020B0503020204020204" pitchFamily="34" charset="-122"/>
              </a:rPr>
              <a:t> LCD</a:t>
            </a:r>
            <a:r>
              <a:rPr lang="zh-CN" altLang="en-US" sz="2400" b="1">
                <a:ea typeface="微软雅黑" panose="020B0503020204020204" pitchFamily="34" charset="-122"/>
              </a:rPr>
              <a:t>驱动 </a:t>
            </a:r>
          </a:p>
        </p:txBody>
      </p:sp>
      <p:sp>
        <p:nvSpPr>
          <p:cNvPr id="21514" name="Line 54"/>
          <p:cNvSpPr>
            <a:spLocks noChangeShapeType="1"/>
          </p:cNvSpPr>
          <p:nvPr/>
        </p:nvSpPr>
        <p:spPr bwMode="auto">
          <a:xfrm>
            <a:off x="5722938" y="3630613"/>
            <a:ext cx="457200" cy="0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21515" name="Text Box 28"/>
          <p:cNvSpPr txBox="1">
            <a:spLocks noChangeArrowheads="1"/>
          </p:cNvSpPr>
          <p:nvPr/>
        </p:nvSpPr>
        <p:spPr bwMode="auto">
          <a:xfrm>
            <a:off x="5418138" y="1657350"/>
            <a:ext cx="1530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2400" b="1">
                <a:ea typeface="微软雅黑" panose="020B0503020204020204" pitchFamily="34" charset="-122"/>
              </a:rPr>
              <a:t>ICL7106</a:t>
            </a:r>
          </a:p>
        </p:txBody>
      </p:sp>
      <p:sp>
        <p:nvSpPr>
          <p:cNvPr id="21516" name="Rectangle 60"/>
          <p:cNvSpPr>
            <a:spLocks noChangeArrowheads="1"/>
          </p:cNvSpPr>
          <p:nvPr/>
        </p:nvSpPr>
        <p:spPr bwMode="auto">
          <a:xfrm>
            <a:off x="4884738" y="2266950"/>
            <a:ext cx="2209800" cy="28956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CN" altLang="en-US" sz="2400" b="1">
              <a:ea typeface="微软雅黑" panose="020B0503020204020204" pitchFamily="34" charset="-122"/>
            </a:endParaRPr>
          </a:p>
        </p:txBody>
      </p:sp>
      <p:sp>
        <p:nvSpPr>
          <p:cNvPr id="21517" name="Line 95"/>
          <p:cNvSpPr>
            <a:spLocks noChangeShapeType="1"/>
          </p:cNvSpPr>
          <p:nvPr/>
        </p:nvSpPr>
        <p:spPr bwMode="auto">
          <a:xfrm flipV="1">
            <a:off x="6789738" y="3702050"/>
            <a:ext cx="446087" cy="12700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21518" name="Line 105"/>
          <p:cNvSpPr>
            <a:spLocks noChangeShapeType="1"/>
          </p:cNvSpPr>
          <p:nvPr/>
        </p:nvSpPr>
        <p:spPr bwMode="auto">
          <a:xfrm>
            <a:off x="4714875" y="3557588"/>
            <a:ext cx="381000" cy="0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21519" name="Text Box 22"/>
          <p:cNvSpPr txBox="1">
            <a:spLocks noChangeArrowheads="1"/>
          </p:cNvSpPr>
          <p:nvPr/>
        </p:nvSpPr>
        <p:spPr bwMode="auto">
          <a:xfrm>
            <a:off x="2792413" y="4271963"/>
            <a:ext cx="1371600" cy="461962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2400" b="1">
                <a:ea typeface="微软雅黑" panose="020B0503020204020204" pitchFamily="34" charset="-122"/>
              </a:rPr>
              <a:t>V/V</a:t>
            </a:r>
            <a:r>
              <a:rPr lang="zh-CN" altLang="en-US" sz="2400" b="1">
                <a:ea typeface="微软雅黑" panose="020B0503020204020204" pitchFamily="34" charset="-122"/>
              </a:rPr>
              <a:t>转换</a:t>
            </a:r>
          </a:p>
        </p:txBody>
      </p:sp>
      <p:sp>
        <p:nvSpPr>
          <p:cNvPr id="21520" name="Text Box 23"/>
          <p:cNvSpPr txBox="1">
            <a:spLocks noChangeArrowheads="1"/>
          </p:cNvSpPr>
          <p:nvPr/>
        </p:nvSpPr>
        <p:spPr bwMode="auto">
          <a:xfrm>
            <a:off x="2792413" y="3357563"/>
            <a:ext cx="1347787" cy="461962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2400" b="1">
                <a:ea typeface="微软雅黑" panose="020B0503020204020204" pitchFamily="34" charset="-122"/>
              </a:rPr>
              <a:t>I/V</a:t>
            </a:r>
            <a:r>
              <a:rPr lang="zh-CN" altLang="en-US" sz="2400" b="1">
                <a:ea typeface="微软雅黑" panose="020B0503020204020204" pitchFamily="34" charset="-122"/>
              </a:rPr>
              <a:t>转换</a:t>
            </a:r>
          </a:p>
        </p:txBody>
      </p:sp>
      <p:sp>
        <p:nvSpPr>
          <p:cNvPr id="21521" name="Text Box 24"/>
          <p:cNvSpPr txBox="1">
            <a:spLocks noChangeArrowheads="1"/>
          </p:cNvSpPr>
          <p:nvPr/>
        </p:nvSpPr>
        <p:spPr bwMode="auto">
          <a:xfrm>
            <a:off x="2792413" y="2582863"/>
            <a:ext cx="1330325" cy="461962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2400" b="1">
                <a:ea typeface="微软雅黑" panose="020B0503020204020204" pitchFamily="34" charset="-122"/>
              </a:rPr>
              <a:t>R/V</a:t>
            </a:r>
            <a:r>
              <a:rPr lang="zh-CN" altLang="en-US" sz="2400" b="1">
                <a:ea typeface="微软雅黑" panose="020B0503020204020204" pitchFamily="34" charset="-122"/>
              </a:rPr>
              <a:t>转换</a:t>
            </a:r>
          </a:p>
        </p:txBody>
      </p:sp>
      <p:sp>
        <p:nvSpPr>
          <p:cNvPr id="21522" name="Text Box 25"/>
          <p:cNvSpPr txBox="1">
            <a:spLocks noChangeArrowheads="1"/>
          </p:cNvSpPr>
          <p:nvPr/>
        </p:nvSpPr>
        <p:spPr bwMode="auto">
          <a:xfrm>
            <a:off x="2487613" y="1757363"/>
            <a:ext cx="20224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400" b="1">
                <a:ea typeface="微软雅黑" panose="020B0503020204020204" pitchFamily="34" charset="-122"/>
              </a:rPr>
              <a:t>参数转换电路</a:t>
            </a:r>
          </a:p>
        </p:txBody>
      </p:sp>
      <p:sp>
        <p:nvSpPr>
          <p:cNvPr id="21523" name="Line 48"/>
          <p:cNvSpPr>
            <a:spLocks noChangeShapeType="1"/>
          </p:cNvSpPr>
          <p:nvPr/>
        </p:nvSpPr>
        <p:spPr bwMode="auto">
          <a:xfrm flipH="1">
            <a:off x="4087813" y="3586163"/>
            <a:ext cx="76200" cy="0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21524" name="Line 49"/>
          <p:cNvSpPr>
            <a:spLocks noChangeShapeType="1"/>
          </p:cNvSpPr>
          <p:nvPr/>
        </p:nvSpPr>
        <p:spPr bwMode="auto">
          <a:xfrm>
            <a:off x="4087813" y="3586163"/>
            <a:ext cx="0" cy="0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21525" name="Line 50"/>
          <p:cNvSpPr>
            <a:spLocks noChangeShapeType="1"/>
          </p:cNvSpPr>
          <p:nvPr/>
        </p:nvSpPr>
        <p:spPr bwMode="auto">
          <a:xfrm flipH="1">
            <a:off x="4087813" y="2824163"/>
            <a:ext cx="76200" cy="0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21526" name="Line 51"/>
          <p:cNvSpPr>
            <a:spLocks noChangeShapeType="1"/>
          </p:cNvSpPr>
          <p:nvPr/>
        </p:nvSpPr>
        <p:spPr bwMode="auto">
          <a:xfrm>
            <a:off x="4087813" y="3586163"/>
            <a:ext cx="0" cy="0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21527" name="Line 52"/>
          <p:cNvSpPr>
            <a:spLocks noChangeShapeType="1"/>
          </p:cNvSpPr>
          <p:nvPr/>
        </p:nvSpPr>
        <p:spPr bwMode="auto">
          <a:xfrm>
            <a:off x="4087813" y="3586163"/>
            <a:ext cx="0" cy="0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21528" name="Rectangle 56"/>
          <p:cNvSpPr>
            <a:spLocks noChangeArrowheads="1"/>
          </p:cNvSpPr>
          <p:nvPr/>
        </p:nvSpPr>
        <p:spPr bwMode="auto">
          <a:xfrm>
            <a:off x="2411413" y="2214563"/>
            <a:ext cx="2057400" cy="2819400"/>
          </a:xfrm>
          <a:prstGeom prst="rect">
            <a:avLst/>
          </a:prstGeom>
          <a:noFill/>
          <a:ln w="38100">
            <a:solidFill>
              <a:schemeClr val="tx1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CN" altLang="en-US" sz="2400" b="1">
              <a:ea typeface="微软雅黑" panose="020B0503020204020204" pitchFamily="34" charset="-122"/>
            </a:endParaRPr>
          </a:p>
        </p:txBody>
      </p:sp>
      <p:sp>
        <p:nvSpPr>
          <p:cNvPr id="21529" name="Line 101"/>
          <p:cNvSpPr>
            <a:spLocks noChangeShapeType="1"/>
          </p:cNvSpPr>
          <p:nvPr/>
        </p:nvSpPr>
        <p:spPr bwMode="auto">
          <a:xfrm>
            <a:off x="4087813" y="2824163"/>
            <a:ext cx="609600" cy="0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21530" name="Line 102"/>
          <p:cNvSpPr>
            <a:spLocks noChangeShapeType="1"/>
          </p:cNvSpPr>
          <p:nvPr/>
        </p:nvSpPr>
        <p:spPr bwMode="auto">
          <a:xfrm>
            <a:off x="4140200" y="3557588"/>
            <a:ext cx="609600" cy="0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21531" name="Line 103"/>
          <p:cNvSpPr>
            <a:spLocks noChangeShapeType="1"/>
          </p:cNvSpPr>
          <p:nvPr/>
        </p:nvSpPr>
        <p:spPr bwMode="auto">
          <a:xfrm>
            <a:off x="4164013" y="4424363"/>
            <a:ext cx="533400" cy="0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21532" name="Line 104"/>
          <p:cNvSpPr>
            <a:spLocks noChangeShapeType="1"/>
          </p:cNvSpPr>
          <p:nvPr/>
        </p:nvSpPr>
        <p:spPr bwMode="auto">
          <a:xfrm>
            <a:off x="4697413" y="2824163"/>
            <a:ext cx="0" cy="1600200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zh-CN" altLang="en-US"/>
          </a:p>
        </p:txBody>
      </p:sp>
      <p:sp>
        <p:nvSpPr>
          <p:cNvPr id="21533" name="Text Box 107"/>
          <p:cNvSpPr txBox="1">
            <a:spLocks noChangeArrowheads="1"/>
          </p:cNvSpPr>
          <p:nvPr/>
        </p:nvSpPr>
        <p:spPr bwMode="auto">
          <a:xfrm>
            <a:off x="4392613" y="2366963"/>
            <a:ext cx="6826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CN" sz="2000" b="1">
                <a:ea typeface="微软雅黑" panose="020B0503020204020204" pitchFamily="34" charset="-122"/>
              </a:rPr>
              <a:t>U</a:t>
            </a:r>
            <a:r>
              <a:rPr lang="en-US" altLang="zh-CN" sz="2000" b="1" baseline="-25000">
                <a:ea typeface="微软雅黑" panose="020B0503020204020204" pitchFamily="34" charset="-122"/>
              </a:rPr>
              <a:t>IN</a:t>
            </a:r>
          </a:p>
        </p:txBody>
      </p:sp>
      <p:sp>
        <p:nvSpPr>
          <p:cNvPr id="21534" name="Oval 115"/>
          <p:cNvSpPr>
            <a:spLocks noChangeArrowheads="1"/>
          </p:cNvSpPr>
          <p:nvPr/>
        </p:nvSpPr>
        <p:spPr bwMode="auto">
          <a:xfrm>
            <a:off x="4659313" y="3529013"/>
            <a:ext cx="76200" cy="76200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zh-CN" altLang="en-US" sz="2400" b="1">
              <a:ea typeface="微软雅黑" panose="020B0503020204020204" pitchFamily="34" charset="-122"/>
            </a:endParaRPr>
          </a:p>
        </p:txBody>
      </p:sp>
      <p:sp>
        <p:nvSpPr>
          <p:cNvPr id="21535" name="Text Box 118"/>
          <p:cNvSpPr txBox="1">
            <a:spLocks noChangeArrowheads="1"/>
          </p:cNvSpPr>
          <p:nvPr/>
        </p:nvSpPr>
        <p:spPr bwMode="auto">
          <a:xfrm>
            <a:off x="3492500" y="5357813"/>
            <a:ext cx="2735263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CN" sz="2800" b="1">
                <a:solidFill>
                  <a:srgbClr val="FF0000"/>
                </a:solidFill>
                <a:ea typeface="微软雅黑" panose="020B0503020204020204" pitchFamily="34" charset="-122"/>
              </a:rPr>
              <a:t>U</a:t>
            </a:r>
            <a:r>
              <a:rPr lang="en-US" altLang="zh-CN" sz="2800" b="1" baseline="-10000">
                <a:solidFill>
                  <a:srgbClr val="FF0000"/>
                </a:solidFill>
                <a:ea typeface="微软雅黑" panose="020B0503020204020204" pitchFamily="34" charset="-122"/>
              </a:rPr>
              <a:t>IN</a:t>
            </a:r>
            <a:r>
              <a:rPr lang="en-US" altLang="zh-CN" sz="2800" b="1">
                <a:solidFill>
                  <a:srgbClr val="FF0000"/>
                </a:solidFill>
                <a:ea typeface="微软雅黑" panose="020B0503020204020204" pitchFamily="34" charset="-122"/>
                <a:cs typeface="Times New Roman" panose="02020603050405020304" pitchFamily="18" charset="0"/>
              </a:rPr>
              <a:t>≤</a:t>
            </a:r>
            <a:r>
              <a:rPr lang="en-US" altLang="zh-CN" sz="2800" b="1">
                <a:solidFill>
                  <a:srgbClr val="FF0000"/>
                </a:solidFill>
                <a:ea typeface="微软雅黑" panose="020B0503020204020204" pitchFamily="34" charset="-122"/>
              </a:rPr>
              <a:t>200mV</a:t>
            </a:r>
          </a:p>
        </p:txBody>
      </p:sp>
    </p:spTree>
    <p:extLst>
      <p:ext uri="{BB962C8B-B14F-4D97-AF65-F5344CB8AC3E}">
        <p14:creationId xmlns:p14="http://schemas.microsoft.com/office/powerpoint/2010/main" xmlns="" val="681193735"/>
      </p:ext>
    </p:extLst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灯片编号占位符 5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F784276-F0DB-4F9B-8A75-0C85CB1E526F}" type="slidenum">
              <a:rPr lang="en-US" altLang="zh-CN" sz="1400">
                <a:ea typeface="微软雅黑" panose="020B0503020204020204" pitchFamily="34" charset="-122"/>
              </a:rPr>
              <a:pPr>
                <a:spcBef>
                  <a:spcPct val="0"/>
                </a:spcBef>
                <a:buFontTx/>
                <a:buNone/>
              </a:pPr>
              <a:t>19</a:t>
            </a:fld>
            <a:endParaRPr lang="en-US" altLang="zh-CN" sz="1400">
              <a:ea typeface="微软雅黑" panose="020B0503020204020204" pitchFamily="34" charset="-122"/>
            </a:endParaRPr>
          </a:p>
        </p:txBody>
      </p:sp>
      <p:sp>
        <p:nvSpPr>
          <p:cNvPr id="22531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260350"/>
            <a:ext cx="7126287" cy="1143000"/>
          </a:xfrm>
        </p:spPr>
        <p:txBody>
          <a:bodyPr/>
          <a:lstStyle/>
          <a:p>
            <a:pPr algn="l" eaLnBrk="1" hangingPunct="1"/>
            <a:r>
              <a:rPr lang="en-US" altLang="zh-CN" sz="3600" b="1" smtClean="0">
                <a:latin typeface="Times New Roman" panose="02020603050405020304" pitchFamily="18" charset="0"/>
              </a:rPr>
              <a:t>2</a:t>
            </a:r>
            <a:r>
              <a:rPr lang="zh-CN" altLang="en-US" sz="3600" b="1" smtClean="0">
                <a:latin typeface="Times New Roman" panose="02020603050405020304" pitchFamily="18" charset="0"/>
              </a:rPr>
              <a:t>、</a:t>
            </a:r>
            <a:r>
              <a:rPr lang="en-US" altLang="zh-CN" sz="3600" b="1" smtClean="0">
                <a:latin typeface="Times New Roman" panose="02020603050405020304" pitchFamily="18" charset="0"/>
              </a:rPr>
              <a:t>DT830T</a:t>
            </a:r>
            <a:r>
              <a:rPr lang="zh-CN" altLang="en-US" sz="3600" b="1" smtClean="0">
                <a:latin typeface="Times New Roman" panose="02020603050405020304" pitchFamily="18" charset="0"/>
              </a:rPr>
              <a:t>面板介绍</a:t>
            </a:r>
          </a:p>
        </p:txBody>
      </p:sp>
      <p:pic>
        <p:nvPicPr>
          <p:cNvPr id="22532" name="Picture 20" descr="P420007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803" r="38107" b="4434"/>
          <a:stretch>
            <a:fillRect/>
          </a:stretch>
        </p:blipFill>
        <p:spPr bwMode="auto">
          <a:xfrm>
            <a:off x="3816350" y="2220913"/>
            <a:ext cx="1916113" cy="351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AutoShape 5"/>
          <p:cNvSpPr>
            <a:spLocks noChangeArrowheads="1"/>
          </p:cNvSpPr>
          <p:nvPr/>
        </p:nvSpPr>
        <p:spPr bwMode="auto">
          <a:xfrm>
            <a:off x="4105275" y="1592263"/>
            <a:ext cx="1371600" cy="533400"/>
          </a:xfrm>
          <a:prstGeom prst="wedgeRoundRectCallout">
            <a:avLst>
              <a:gd name="adj1" fmla="val -8565"/>
              <a:gd name="adj2" fmla="val 141667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1800">
                <a:ea typeface="微软雅黑" panose="020B0503020204020204" pitchFamily="34" charset="-122"/>
              </a:rPr>
              <a:t>液晶显示器</a:t>
            </a:r>
          </a:p>
        </p:txBody>
      </p:sp>
      <p:sp>
        <p:nvSpPr>
          <p:cNvPr id="10" name="AutoShape 6"/>
          <p:cNvSpPr>
            <a:spLocks noChangeArrowheads="1"/>
          </p:cNvSpPr>
          <p:nvPr/>
        </p:nvSpPr>
        <p:spPr bwMode="auto">
          <a:xfrm>
            <a:off x="5932488" y="4821238"/>
            <a:ext cx="1371600" cy="609600"/>
          </a:xfrm>
          <a:prstGeom prst="wedgeRoundRectCallout">
            <a:avLst>
              <a:gd name="adj1" fmla="val -119394"/>
              <a:gd name="adj2" fmla="val -108644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1800">
                <a:ea typeface="微软雅黑" panose="020B0503020204020204" pitchFamily="34" charset="-122"/>
              </a:rPr>
              <a:t>档位开关</a:t>
            </a:r>
          </a:p>
        </p:txBody>
      </p:sp>
      <p:sp>
        <p:nvSpPr>
          <p:cNvPr id="11" name="AutoShape 8"/>
          <p:cNvSpPr>
            <a:spLocks noChangeArrowheads="1"/>
          </p:cNvSpPr>
          <p:nvPr/>
        </p:nvSpPr>
        <p:spPr bwMode="auto">
          <a:xfrm>
            <a:off x="6084888" y="3392488"/>
            <a:ext cx="1219200" cy="455612"/>
          </a:xfrm>
          <a:prstGeom prst="wedgeRoundRectCallout">
            <a:avLst>
              <a:gd name="adj1" fmla="val -108181"/>
              <a:gd name="adj2" fmla="val 6546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1800">
                <a:ea typeface="微软雅黑" panose="020B0503020204020204" pitchFamily="34" charset="-122"/>
              </a:rPr>
              <a:t>电源按钮</a:t>
            </a:r>
          </a:p>
        </p:txBody>
      </p:sp>
      <p:sp>
        <p:nvSpPr>
          <p:cNvPr id="12" name="AutoShape 9"/>
          <p:cNvSpPr>
            <a:spLocks noChangeArrowheads="1"/>
          </p:cNvSpPr>
          <p:nvPr/>
        </p:nvSpPr>
        <p:spPr bwMode="auto">
          <a:xfrm>
            <a:off x="2051050" y="2678113"/>
            <a:ext cx="1460500" cy="714375"/>
          </a:xfrm>
          <a:prstGeom prst="wedgeRoundRectCallout">
            <a:avLst>
              <a:gd name="adj1" fmla="val 105106"/>
              <a:gd name="adj2" fmla="val 83333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1800">
                <a:ea typeface="微软雅黑" panose="020B0503020204020204" pitchFamily="34" charset="-122"/>
              </a:rPr>
              <a:t>锁定按钮</a:t>
            </a:r>
          </a:p>
        </p:txBody>
      </p:sp>
      <p:sp>
        <p:nvSpPr>
          <p:cNvPr id="13" name="AutoShape 10"/>
          <p:cNvSpPr>
            <a:spLocks noChangeArrowheads="1"/>
          </p:cNvSpPr>
          <p:nvPr/>
        </p:nvSpPr>
        <p:spPr bwMode="auto">
          <a:xfrm>
            <a:off x="2673350" y="5573713"/>
            <a:ext cx="1143000" cy="533400"/>
          </a:xfrm>
          <a:prstGeom prst="wedgeRoundRectCallout">
            <a:avLst>
              <a:gd name="adj1" fmla="val 100000"/>
              <a:gd name="adj2" fmla="val -82736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1800">
                <a:ea typeface="微软雅黑" panose="020B0503020204020204" pitchFamily="34" charset="-122"/>
              </a:rPr>
              <a:t>表笔插孔</a:t>
            </a:r>
          </a:p>
        </p:txBody>
      </p:sp>
      <p:sp>
        <p:nvSpPr>
          <p:cNvPr id="14" name="AutoShape 12"/>
          <p:cNvSpPr>
            <a:spLocks noChangeArrowheads="1"/>
          </p:cNvSpPr>
          <p:nvPr/>
        </p:nvSpPr>
        <p:spPr bwMode="auto">
          <a:xfrm>
            <a:off x="1873250" y="4292600"/>
            <a:ext cx="1371600" cy="609600"/>
          </a:xfrm>
          <a:prstGeom prst="wedgeRoundRectCallout">
            <a:avLst>
              <a:gd name="adj1" fmla="val 123148"/>
              <a:gd name="adj2" fmla="val 48440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1800">
                <a:ea typeface="微软雅黑" panose="020B0503020204020204" pitchFamily="34" charset="-122"/>
              </a:rPr>
              <a:t>三极管插孔</a:t>
            </a:r>
          </a:p>
        </p:txBody>
      </p:sp>
    </p:spTree>
    <p:extLst>
      <p:ext uri="{BB962C8B-B14F-4D97-AF65-F5344CB8AC3E}">
        <p14:creationId xmlns:p14="http://schemas.microsoft.com/office/powerpoint/2010/main" xmlns="" val="3730899124"/>
      </p:ext>
    </p:extLst>
  </p:cSld>
  <p:clrMapOvr>
    <a:masterClrMapping/>
  </p:clrMapOvr>
  <p:transition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灯片编号占位符 5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9F6A459-7DCB-4921-9A0B-436A11C58226}" type="slidenum">
              <a:rPr lang="en-US" altLang="zh-CN" sz="1400"/>
              <a:pPr>
                <a:spcBef>
                  <a:spcPct val="0"/>
                </a:spcBef>
                <a:buFontTx/>
                <a:buNone/>
              </a:pPr>
              <a:t>2</a:t>
            </a:fld>
            <a:endParaRPr lang="en-US" altLang="zh-CN" sz="1400"/>
          </a:p>
        </p:txBody>
      </p:sp>
      <p:sp>
        <p:nvSpPr>
          <p:cNvPr id="6147" name="Rectangle 2"/>
          <p:cNvSpPr>
            <a:spLocks noChangeArrowheads="1"/>
          </p:cNvSpPr>
          <p:nvPr/>
        </p:nvSpPr>
        <p:spPr bwMode="auto">
          <a:xfrm>
            <a:off x="1042988" y="2565400"/>
            <a:ext cx="7056437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zh-CN" altLang="en-US" sz="4000" b="1">
                <a:latin typeface="微软雅黑" panose="020B0503020204020204" pitchFamily="34" charset="-122"/>
                <a:ea typeface="微软雅黑" panose="020B0503020204020204" pitchFamily="34" charset="-122"/>
              </a:rPr>
              <a:t>一、概述</a:t>
            </a:r>
          </a:p>
        </p:txBody>
      </p:sp>
    </p:spTree>
    <p:extLst>
      <p:ext uri="{BB962C8B-B14F-4D97-AF65-F5344CB8AC3E}">
        <p14:creationId xmlns:p14="http://schemas.microsoft.com/office/powerpoint/2010/main" xmlns="" val="581985782"/>
      </p:ext>
    </p:extLst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324600" y="5802313"/>
            <a:ext cx="1905000" cy="457200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A577DC4-DA60-4BB8-9038-2C943DA46F56}" type="slidenum">
              <a:rPr lang="en-US" altLang="zh-CN" sz="1400">
                <a:ea typeface="微软雅黑" panose="020B0503020204020204" pitchFamily="34" charset="-122"/>
              </a:rPr>
              <a:pPr>
                <a:spcBef>
                  <a:spcPct val="0"/>
                </a:spcBef>
                <a:buFontTx/>
                <a:buNone/>
              </a:pPr>
              <a:t>20</a:t>
            </a:fld>
            <a:endParaRPr lang="en-US" altLang="zh-CN" sz="1400">
              <a:ea typeface="微软雅黑" panose="020B0503020204020204" pitchFamily="34" charset="-122"/>
            </a:endParaRPr>
          </a:p>
        </p:txBody>
      </p:sp>
      <p:sp>
        <p:nvSpPr>
          <p:cNvPr id="23555" name="Rectangle 3"/>
          <p:cNvSpPr txBox="1">
            <a:spLocks noChangeArrowheads="1"/>
          </p:cNvSpPr>
          <p:nvPr/>
        </p:nvSpPr>
        <p:spPr bwMode="auto">
          <a:xfrm>
            <a:off x="457200" y="685800"/>
            <a:ext cx="38862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Tx/>
              <a:buNone/>
            </a:pPr>
            <a:r>
              <a:rPr lang="zh-CN" altLang="en-US" sz="3600" b="1">
                <a:ea typeface="微软雅黑" panose="020B0503020204020204" pitchFamily="34" charset="-122"/>
              </a:rPr>
              <a:t>档位开关</a:t>
            </a:r>
          </a:p>
        </p:txBody>
      </p:sp>
      <p:pic>
        <p:nvPicPr>
          <p:cNvPr id="23556" name="Picture 4" descr="档位旋钮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94013" y="2349500"/>
            <a:ext cx="3897312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7" name="AutoShape 5"/>
          <p:cNvSpPr>
            <a:spLocks noChangeArrowheads="1"/>
          </p:cNvSpPr>
          <p:nvPr/>
        </p:nvSpPr>
        <p:spPr bwMode="auto">
          <a:xfrm>
            <a:off x="4602163" y="1371600"/>
            <a:ext cx="1219200" cy="685800"/>
          </a:xfrm>
          <a:prstGeom prst="wedgeRectCallout">
            <a:avLst>
              <a:gd name="adj1" fmla="val -31718"/>
              <a:gd name="adj2" fmla="val 10314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1800">
                <a:ea typeface="微软雅黑" panose="020B0503020204020204" pitchFamily="34" charset="-122"/>
              </a:rPr>
              <a:t>交流电压档</a:t>
            </a:r>
          </a:p>
        </p:txBody>
      </p:sp>
      <p:sp>
        <p:nvSpPr>
          <p:cNvPr id="23558" name="AutoShape 6"/>
          <p:cNvSpPr>
            <a:spLocks noChangeArrowheads="1"/>
          </p:cNvSpPr>
          <p:nvPr/>
        </p:nvSpPr>
        <p:spPr bwMode="auto">
          <a:xfrm>
            <a:off x="6877050" y="2895600"/>
            <a:ext cx="1295400" cy="685800"/>
          </a:xfrm>
          <a:prstGeom prst="wedgeRectCallout">
            <a:avLst>
              <a:gd name="adj1" fmla="val -93866"/>
              <a:gd name="adj2" fmla="val 391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1800">
                <a:ea typeface="微软雅黑" panose="020B0503020204020204" pitchFamily="34" charset="-122"/>
              </a:rPr>
              <a:t>直流电压档</a:t>
            </a:r>
          </a:p>
        </p:txBody>
      </p:sp>
      <p:sp>
        <p:nvSpPr>
          <p:cNvPr id="23559" name="AutoShape 7"/>
          <p:cNvSpPr>
            <a:spLocks noChangeArrowheads="1"/>
          </p:cNvSpPr>
          <p:nvPr/>
        </p:nvSpPr>
        <p:spPr bwMode="auto">
          <a:xfrm>
            <a:off x="7029450" y="4572000"/>
            <a:ext cx="914400" cy="609600"/>
          </a:xfrm>
          <a:prstGeom prst="wedgeRectCallout">
            <a:avLst>
              <a:gd name="adj1" fmla="val -134370"/>
              <a:gd name="adj2" fmla="val -2604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1800">
                <a:ea typeface="微软雅黑" panose="020B0503020204020204" pitchFamily="34" charset="-122"/>
              </a:rPr>
              <a:t>欧姆档</a:t>
            </a:r>
          </a:p>
        </p:txBody>
      </p:sp>
      <p:sp>
        <p:nvSpPr>
          <p:cNvPr id="23560" name="AutoShape 8"/>
          <p:cNvSpPr>
            <a:spLocks noChangeArrowheads="1"/>
          </p:cNvSpPr>
          <p:nvPr/>
        </p:nvSpPr>
        <p:spPr bwMode="auto">
          <a:xfrm>
            <a:off x="3840163" y="5219700"/>
            <a:ext cx="1524000" cy="685800"/>
          </a:xfrm>
          <a:prstGeom prst="wedgeRectCallout">
            <a:avLst>
              <a:gd name="adj1" fmla="val -6417"/>
              <a:gd name="adj2" fmla="val -11721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1800">
                <a:ea typeface="微软雅黑" panose="020B0503020204020204" pitchFamily="34" charset="-122"/>
              </a:rPr>
              <a:t>二极管测量档</a:t>
            </a:r>
          </a:p>
        </p:txBody>
      </p:sp>
      <p:sp>
        <p:nvSpPr>
          <p:cNvPr id="23561" name="AutoShape 9"/>
          <p:cNvSpPr>
            <a:spLocks noChangeArrowheads="1"/>
          </p:cNvSpPr>
          <p:nvPr/>
        </p:nvSpPr>
        <p:spPr bwMode="auto">
          <a:xfrm>
            <a:off x="1493838" y="3500438"/>
            <a:ext cx="1371600" cy="685800"/>
          </a:xfrm>
          <a:prstGeom prst="wedgeRectCallout">
            <a:avLst>
              <a:gd name="adj1" fmla="val 111481"/>
              <a:gd name="adj2" fmla="val 51019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1800">
                <a:ea typeface="微软雅黑" panose="020B0503020204020204" pitchFamily="34" charset="-122"/>
              </a:rPr>
              <a:t>电源电压档</a:t>
            </a:r>
          </a:p>
        </p:txBody>
      </p:sp>
      <p:sp>
        <p:nvSpPr>
          <p:cNvPr id="23562" name="AutoShape 10"/>
          <p:cNvSpPr>
            <a:spLocks noChangeArrowheads="1"/>
          </p:cNvSpPr>
          <p:nvPr/>
        </p:nvSpPr>
        <p:spPr bwMode="auto">
          <a:xfrm>
            <a:off x="323850" y="4800600"/>
            <a:ext cx="2895600" cy="762000"/>
          </a:xfrm>
          <a:prstGeom prst="wedgeRectCallout">
            <a:avLst>
              <a:gd name="adj1" fmla="val 83639"/>
              <a:gd name="adj2" fmla="val -7291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1800">
                <a:ea typeface="微软雅黑" panose="020B0503020204020204" pitchFamily="34" charset="-122"/>
              </a:rPr>
              <a:t>三极管放大倍数档（HFE）</a:t>
            </a:r>
          </a:p>
        </p:txBody>
      </p:sp>
      <p:sp>
        <p:nvSpPr>
          <p:cNvPr id="23563" name="AutoShape 11"/>
          <p:cNvSpPr>
            <a:spLocks noChangeArrowheads="1"/>
          </p:cNvSpPr>
          <p:nvPr/>
        </p:nvSpPr>
        <p:spPr bwMode="auto">
          <a:xfrm>
            <a:off x="1646238" y="2454275"/>
            <a:ext cx="1219200" cy="685800"/>
          </a:xfrm>
          <a:prstGeom prst="wedgeRectCallout">
            <a:avLst>
              <a:gd name="adj1" fmla="val 117551"/>
              <a:gd name="adj2" fmla="val 6527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1800">
                <a:ea typeface="微软雅黑" panose="020B0503020204020204" pitchFamily="34" charset="-122"/>
              </a:rPr>
              <a:t>直流电流档</a:t>
            </a:r>
          </a:p>
        </p:txBody>
      </p:sp>
    </p:spTree>
    <p:extLst>
      <p:ext uri="{BB962C8B-B14F-4D97-AF65-F5344CB8AC3E}">
        <p14:creationId xmlns:p14="http://schemas.microsoft.com/office/powerpoint/2010/main" xmlns="" val="234995599"/>
      </p:ext>
    </p:extLst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 descr="IMG_0995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7860"/>
          <a:stretch>
            <a:fillRect/>
          </a:stretch>
        </p:blipFill>
        <p:spPr>
          <a:xfrm>
            <a:off x="4137025" y="1773238"/>
            <a:ext cx="4754563" cy="3671887"/>
          </a:xfrm>
          <a:noFill/>
        </p:spPr>
      </p:pic>
      <p:sp>
        <p:nvSpPr>
          <p:cNvPr id="24579" name="灯片编号占位符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A32C64B-8E54-4BBF-82A1-577B9FC66766}" type="slidenum">
              <a:rPr lang="en-US" altLang="zh-CN" sz="1400">
                <a:ea typeface="微软雅黑" panose="020B0503020204020204" pitchFamily="34" charset="-122"/>
              </a:rPr>
              <a:pPr>
                <a:spcBef>
                  <a:spcPct val="0"/>
                </a:spcBef>
                <a:buFontTx/>
                <a:buNone/>
              </a:pPr>
              <a:t>21</a:t>
            </a:fld>
            <a:endParaRPr lang="en-US" altLang="zh-CN" sz="1400">
              <a:ea typeface="微软雅黑" panose="020B0503020204020204" pitchFamily="34" charset="-122"/>
            </a:endParaRPr>
          </a:p>
        </p:txBody>
      </p:sp>
      <p:sp>
        <p:nvSpPr>
          <p:cNvPr id="24580" name="Rectangle 2"/>
          <p:cNvSpPr>
            <a:spLocks noGrp="1" noChangeArrowheads="1"/>
          </p:cNvSpPr>
          <p:nvPr>
            <p:ph type="title"/>
          </p:nvPr>
        </p:nvSpPr>
        <p:spPr>
          <a:xfrm>
            <a:off x="971550" y="66675"/>
            <a:ext cx="7772400" cy="698500"/>
          </a:xfrm>
        </p:spPr>
        <p:txBody>
          <a:bodyPr/>
          <a:lstStyle/>
          <a:p>
            <a:pPr eaLnBrk="1" hangingPunct="1"/>
            <a:r>
              <a:rPr lang="en-US" altLang="zh-CN" sz="3600" b="1" smtClean="0">
                <a:latin typeface="Times New Roman" panose="02020603050405020304" pitchFamily="18" charset="0"/>
              </a:rPr>
              <a:t>3</a:t>
            </a:r>
            <a:r>
              <a:rPr lang="zh-CN" altLang="en-US" sz="3600" b="1" smtClean="0">
                <a:latin typeface="Times New Roman" panose="02020603050405020304" pitchFamily="18" charset="0"/>
              </a:rPr>
              <a:t>、</a:t>
            </a:r>
            <a:r>
              <a:rPr lang="en-US" altLang="zh-CN" sz="3600" b="1" smtClean="0">
                <a:latin typeface="Times New Roman" panose="02020603050405020304" pitchFamily="18" charset="0"/>
              </a:rPr>
              <a:t>DT830T</a:t>
            </a:r>
            <a:r>
              <a:rPr lang="zh-CN" altLang="en-US" sz="3600" b="1" smtClean="0">
                <a:latin typeface="Times New Roman" panose="02020603050405020304" pitchFamily="18" charset="0"/>
              </a:rPr>
              <a:t>的使用</a:t>
            </a:r>
          </a:p>
        </p:txBody>
      </p:sp>
      <p:sp>
        <p:nvSpPr>
          <p:cNvPr id="24581" name="Rectangle 3"/>
          <p:cNvSpPr txBox="1">
            <a:spLocks noChangeArrowheads="1"/>
          </p:cNvSpPr>
          <p:nvPr/>
        </p:nvSpPr>
        <p:spPr bwMode="auto">
          <a:xfrm>
            <a:off x="179388" y="836613"/>
            <a:ext cx="3816350" cy="5588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Tx/>
              <a:buNone/>
            </a:pPr>
            <a:r>
              <a:rPr lang="zh-CN" altLang="en-US">
                <a:solidFill>
                  <a:schemeClr val="bg1"/>
                </a:solidFill>
                <a:ea typeface="微软雅黑" panose="020B0503020204020204" pitchFamily="34" charset="-122"/>
              </a:rPr>
              <a:t>（</a:t>
            </a:r>
            <a:r>
              <a:rPr lang="en-US" altLang="zh-CN">
                <a:solidFill>
                  <a:schemeClr val="bg1"/>
                </a:solidFill>
                <a:ea typeface="微软雅黑" panose="020B0503020204020204" pitchFamily="34" charset="-122"/>
              </a:rPr>
              <a:t>1</a:t>
            </a:r>
            <a:r>
              <a:rPr lang="zh-CN" altLang="en-US">
                <a:solidFill>
                  <a:schemeClr val="bg1"/>
                </a:solidFill>
                <a:ea typeface="微软雅黑" panose="020B0503020204020204" pitchFamily="34" charset="-122"/>
              </a:rPr>
              <a:t>）测量直流电压</a:t>
            </a: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211138" y="1631950"/>
            <a:ext cx="3960812" cy="41735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eaLnBrk="1" hangingPunct="1">
              <a:lnSpc>
                <a:spcPct val="140000"/>
              </a:lnSpc>
              <a:defRPr/>
            </a:pPr>
            <a:r>
              <a:rPr lang="zh-CN" altLang="en-US" b="1" dirty="0">
                <a:solidFill>
                  <a:schemeClr val="accent4">
                    <a:lumMod val="90000"/>
                    <a:lumOff val="10000"/>
                  </a:schemeClr>
                </a:solidFill>
                <a:ea typeface="微软雅黑" pitchFamily="34" charset="-122"/>
              </a:rPr>
              <a:t>       用测量一节干电池来说明测量直流电压。将档位开关置直流电压2V档，红表笔接电池正极，黑表笔接电池负极。显示屏显示“1.299”左右，被测量的电池的电压值为  1.30 V。</a:t>
            </a:r>
            <a:r>
              <a:rPr lang="zh-CN" altLang="en-US" b="1" dirty="0">
                <a:solidFill>
                  <a:srgbClr val="FF0000"/>
                </a:solidFill>
                <a:ea typeface="微软雅黑" pitchFamily="34" charset="-122"/>
              </a:rPr>
              <a:t>万用表与被测信号并联。</a:t>
            </a:r>
          </a:p>
        </p:txBody>
      </p:sp>
    </p:spTree>
    <p:extLst>
      <p:ext uri="{BB962C8B-B14F-4D97-AF65-F5344CB8AC3E}">
        <p14:creationId xmlns:p14="http://schemas.microsoft.com/office/powerpoint/2010/main" xmlns="" val="1227942506"/>
      </p:ext>
    </p:extLst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258763" y="1673225"/>
            <a:ext cx="3960812" cy="44196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lnSpc>
                <a:spcPct val="140000"/>
              </a:lnSpc>
              <a:buFontTx/>
              <a:buNone/>
              <a:defRPr/>
            </a:pPr>
            <a:r>
              <a:rPr lang="zh-CN" altLang="en-US" sz="2400" b="1" dirty="0" smtClean="0">
                <a:solidFill>
                  <a:schemeClr val="accent4">
                    <a:lumMod val="90000"/>
                    <a:lumOff val="10000"/>
                  </a:schemeClr>
                </a:solidFill>
                <a:ea typeface="微软雅黑" pitchFamily="34" charset="-122"/>
              </a:rPr>
              <a:t>用测量多用插座的电压来说明测量交流电压。将档位开关置600V交流档，红黑表笔分别插入插座上的插孔里。显示屏显示“231”左右，被测量的交流电压为231V。</a:t>
            </a:r>
          </a:p>
        </p:txBody>
      </p:sp>
      <p:sp>
        <p:nvSpPr>
          <p:cNvPr id="25603" name="Rectangle 6"/>
          <p:cNvSpPr>
            <a:spLocks noChangeArrowheads="1"/>
          </p:cNvSpPr>
          <p:nvPr/>
        </p:nvSpPr>
        <p:spPr bwMode="auto">
          <a:xfrm>
            <a:off x="258763" y="498475"/>
            <a:ext cx="3695700" cy="620713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zh-CN" sz="3600">
                <a:solidFill>
                  <a:schemeClr val="bg1"/>
                </a:solidFill>
                <a:ea typeface="微软雅黑" panose="020B0503020204020204" pitchFamily="34" charset="-122"/>
              </a:rPr>
              <a:t>(2)</a:t>
            </a:r>
            <a:r>
              <a:rPr lang="zh-CN" altLang="en-US" sz="3600">
                <a:solidFill>
                  <a:schemeClr val="bg1"/>
                </a:solidFill>
                <a:ea typeface="微软雅黑" panose="020B0503020204020204" pitchFamily="34" charset="-122"/>
              </a:rPr>
              <a:t>测量交流电压</a:t>
            </a:r>
          </a:p>
        </p:txBody>
      </p:sp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00525" y="1119188"/>
            <a:ext cx="4878388" cy="383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202359313"/>
      </p:ext>
    </p:extLst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灯片编号占位符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22E50AC-D96E-4BC6-8341-F90CFA8C679C}" type="slidenum">
              <a:rPr lang="en-US" altLang="zh-CN" sz="1400">
                <a:ea typeface="微软雅黑" panose="020B0503020204020204" pitchFamily="34" charset="-122"/>
              </a:rPr>
              <a:pPr>
                <a:spcBef>
                  <a:spcPct val="0"/>
                </a:spcBef>
                <a:buFontTx/>
                <a:buNone/>
              </a:pPr>
              <a:t>23</a:t>
            </a:fld>
            <a:endParaRPr lang="en-US" altLang="zh-CN" sz="1400">
              <a:ea typeface="微软雅黑" panose="020B0503020204020204" pitchFamily="34" charset="-122"/>
            </a:endParaRPr>
          </a:p>
        </p:txBody>
      </p:sp>
      <p:sp>
        <p:nvSpPr>
          <p:cNvPr id="26627" name="Rectangle 3"/>
          <p:cNvSpPr txBox="1">
            <a:spLocks noChangeArrowheads="1"/>
          </p:cNvSpPr>
          <p:nvPr/>
        </p:nvSpPr>
        <p:spPr bwMode="auto">
          <a:xfrm>
            <a:off x="539750" y="692150"/>
            <a:ext cx="4648200" cy="649288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Tx/>
              <a:buNone/>
            </a:pPr>
            <a:r>
              <a:rPr lang="zh-CN" altLang="en-US" sz="3600">
                <a:solidFill>
                  <a:schemeClr val="bg1"/>
                </a:solidFill>
                <a:ea typeface="微软雅黑" panose="020B0503020204020204" pitchFamily="34" charset="-122"/>
              </a:rPr>
              <a:t>（</a:t>
            </a:r>
            <a:r>
              <a:rPr lang="en-US" altLang="zh-CN" sz="3600">
                <a:solidFill>
                  <a:schemeClr val="bg1"/>
                </a:solidFill>
                <a:ea typeface="微软雅黑" panose="020B0503020204020204" pitchFamily="34" charset="-122"/>
              </a:rPr>
              <a:t>3</a:t>
            </a:r>
            <a:r>
              <a:rPr lang="zh-CN" altLang="en-US" sz="3600">
                <a:solidFill>
                  <a:schemeClr val="bg1"/>
                </a:solidFill>
                <a:ea typeface="微软雅黑" panose="020B0503020204020204" pitchFamily="34" charset="-122"/>
              </a:rPr>
              <a:t>）测量直流电流</a:t>
            </a:r>
          </a:p>
        </p:txBody>
      </p:sp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395288" y="1700213"/>
            <a:ext cx="8137525" cy="284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40000"/>
              </a:lnSpc>
              <a:spcBef>
                <a:spcPct val="0"/>
              </a:spcBef>
              <a:buFontTx/>
              <a:buNone/>
            </a:pPr>
            <a:r>
              <a:rPr lang="zh-CN" altLang="en-US" b="1">
                <a:solidFill>
                  <a:srgbClr val="FF0000"/>
                </a:solidFill>
                <a:ea typeface="微软雅黑" panose="020B0503020204020204" pitchFamily="34" charset="-122"/>
              </a:rPr>
              <a:t>       万用表与被测信号串联。</a:t>
            </a:r>
            <a:endParaRPr lang="en-US" altLang="zh-CN" b="1">
              <a:solidFill>
                <a:srgbClr val="FF0000"/>
              </a:solidFill>
              <a:ea typeface="微软雅黑" panose="020B0503020204020204" pitchFamily="34" charset="-122"/>
            </a:endParaRPr>
          </a:p>
          <a:p>
            <a:pPr eaLnBrk="1" hangingPunct="1">
              <a:lnSpc>
                <a:spcPct val="140000"/>
              </a:lnSpc>
              <a:spcBef>
                <a:spcPct val="0"/>
              </a:spcBef>
              <a:buFontTx/>
              <a:buNone/>
            </a:pPr>
            <a:r>
              <a:rPr lang="en-US" altLang="zh-CN" b="1">
                <a:solidFill>
                  <a:srgbClr val="FF0000"/>
                </a:solidFill>
                <a:ea typeface="微软雅黑" panose="020B0503020204020204" pitchFamily="34" charset="-122"/>
              </a:rPr>
              <a:t>       </a:t>
            </a:r>
            <a:r>
              <a:rPr lang="zh-CN" altLang="en-US" b="1">
                <a:ea typeface="微软雅黑" panose="020B0503020204020204" pitchFamily="34" charset="-122"/>
              </a:rPr>
              <a:t>若显示屏显示为正值，则红表笔接在高电位，黑表笔接在低电位；若显示屏显示为负值，则相反。</a:t>
            </a:r>
          </a:p>
        </p:txBody>
      </p:sp>
    </p:spTree>
    <p:extLst>
      <p:ext uri="{BB962C8B-B14F-4D97-AF65-F5344CB8AC3E}">
        <p14:creationId xmlns:p14="http://schemas.microsoft.com/office/powerpoint/2010/main" xmlns="" val="1655937093"/>
      </p:ext>
    </p:extLst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6"/>
          <p:cNvSpPr>
            <a:spLocks noChangeArrowheads="1"/>
          </p:cNvSpPr>
          <p:nvPr/>
        </p:nvSpPr>
        <p:spPr bwMode="auto">
          <a:xfrm>
            <a:off x="179388" y="549275"/>
            <a:ext cx="2736850" cy="6477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zh-CN" sz="3600">
                <a:solidFill>
                  <a:schemeClr val="bg1"/>
                </a:solidFill>
                <a:ea typeface="微软雅黑" panose="020B0503020204020204" pitchFamily="34" charset="-122"/>
              </a:rPr>
              <a:t>(4)</a:t>
            </a:r>
            <a:r>
              <a:rPr lang="zh-CN" altLang="en-US" sz="3600">
                <a:solidFill>
                  <a:schemeClr val="bg1"/>
                </a:solidFill>
                <a:ea typeface="微软雅黑" panose="020B0503020204020204" pitchFamily="34" charset="-122"/>
              </a:rPr>
              <a:t>测量电阻</a:t>
            </a:r>
          </a:p>
        </p:txBody>
      </p:sp>
      <p:pic>
        <p:nvPicPr>
          <p:cNvPr id="27651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025"/>
          <a:stretch>
            <a:fillRect/>
          </a:stretch>
        </p:blipFill>
        <p:spPr bwMode="auto">
          <a:xfrm>
            <a:off x="3635375" y="3068638"/>
            <a:ext cx="5367338" cy="351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250825" y="1176338"/>
            <a:ext cx="8424863" cy="44640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lnSpc>
                <a:spcPct val="140000"/>
              </a:lnSpc>
              <a:buFontTx/>
              <a:buNone/>
              <a:defRPr/>
            </a:pPr>
            <a:r>
              <a:rPr lang="zh-CN" altLang="en-US" sz="2800" b="1" dirty="0" smtClean="0">
                <a:solidFill>
                  <a:schemeClr val="accent4">
                    <a:lumMod val="90000"/>
                    <a:lumOff val="10000"/>
                  </a:schemeClr>
                </a:solidFill>
                <a:ea typeface="微软雅黑" pitchFamily="34" charset="-122"/>
              </a:rPr>
              <a:t>首先估算电阻的阻值，然后将档位开关调置接近并大于估算的阻值。</a:t>
            </a:r>
            <a:r>
              <a:rPr lang="zh-CN" altLang="en-US" sz="2800" b="1" dirty="0" smtClean="0">
                <a:ea typeface="微软雅黑" pitchFamily="34" charset="-122"/>
              </a:rPr>
              <a:t>红黑表笔分别接被测电阻的两个引脚，在显示屏上可以直接读出阻值。</a:t>
            </a:r>
            <a:endParaRPr lang="en-US" altLang="zh-CN" sz="2800" b="1" dirty="0" smtClean="0">
              <a:ea typeface="微软雅黑" pitchFamily="34" charset="-122"/>
            </a:endParaRPr>
          </a:p>
          <a:p>
            <a:pPr eaLnBrk="1" hangingPunct="1">
              <a:lnSpc>
                <a:spcPct val="140000"/>
              </a:lnSpc>
              <a:buFontTx/>
              <a:buNone/>
              <a:defRPr/>
            </a:pPr>
            <a:r>
              <a:rPr lang="zh-CN" altLang="en-US" sz="2800" b="1" dirty="0" smtClean="0">
                <a:solidFill>
                  <a:srgbClr val="FF0000"/>
                </a:solidFill>
                <a:ea typeface="微软雅黑" pitchFamily="34" charset="-122"/>
              </a:rPr>
              <a:t>*不带电测电阻</a:t>
            </a:r>
            <a:endParaRPr lang="zh-CN" altLang="en-US" sz="2800" b="1" dirty="0">
              <a:solidFill>
                <a:srgbClr val="FF0000"/>
              </a:solidFill>
              <a:ea typeface="微软雅黑" pitchFamily="34" charset="-122"/>
            </a:endParaRPr>
          </a:p>
          <a:p>
            <a:pPr eaLnBrk="1" hangingPunct="1">
              <a:lnSpc>
                <a:spcPct val="140000"/>
              </a:lnSpc>
              <a:buFontTx/>
              <a:buNone/>
              <a:defRPr/>
            </a:pPr>
            <a:r>
              <a:rPr lang="zh-CN" altLang="en-US" sz="2800" b="1" dirty="0" smtClean="0">
                <a:solidFill>
                  <a:srgbClr val="FF0000"/>
                </a:solidFill>
                <a:ea typeface="微软雅黑" pitchFamily="34" charset="-122"/>
              </a:rPr>
              <a:t>*不在回路中测电阻</a:t>
            </a:r>
            <a:endParaRPr lang="en-US" altLang="zh-CN" sz="2800" b="1" dirty="0" smtClean="0">
              <a:solidFill>
                <a:srgbClr val="FF0000"/>
              </a:solidFill>
              <a:ea typeface="微软雅黑" pitchFamily="34" charset="-122"/>
            </a:endParaRPr>
          </a:p>
          <a:p>
            <a:pPr eaLnBrk="1" hangingPunct="1">
              <a:lnSpc>
                <a:spcPct val="140000"/>
              </a:lnSpc>
              <a:buFontTx/>
              <a:buNone/>
              <a:defRPr/>
            </a:pPr>
            <a:r>
              <a:rPr lang="en-US" altLang="zh-CN" sz="2800" b="1" dirty="0">
                <a:solidFill>
                  <a:schemeClr val="accent4">
                    <a:lumMod val="90000"/>
                    <a:lumOff val="10000"/>
                  </a:schemeClr>
                </a:solidFill>
                <a:ea typeface="微软雅黑" pitchFamily="34" charset="-122"/>
              </a:rPr>
              <a:t> </a:t>
            </a:r>
            <a:r>
              <a:rPr lang="en-US" altLang="zh-CN" sz="2800" b="1" dirty="0" smtClean="0">
                <a:solidFill>
                  <a:schemeClr val="accent4">
                    <a:lumMod val="90000"/>
                    <a:lumOff val="10000"/>
                  </a:schemeClr>
                </a:solidFill>
                <a:ea typeface="微软雅黑" pitchFamily="34" charset="-122"/>
              </a:rPr>
              <a:t>                  </a:t>
            </a:r>
            <a:endParaRPr lang="zh-CN" altLang="en-US" sz="2800" b="1" dirty="0" smtClean="0">
              <a:solidFill>
                <a:schemeClr val="accent4">
                  <a:lumMod val="90000"/>
                  <a:lumOff val="10000"/>
                </a:schemeClr>
              </a:solidFill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52673443"/>
      </p:ext>
    </p:extLst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灯片编号占位符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9E5B4A1-03C4-45FA-B1A9-2B17D3193605}" type="slidenum">
              <a:rPr lang="en-US" altLang="zh-CN" sz="1400">
                <a:ea typeface="微软雅黑" panose="020B0503020204020204" pitchFamily="34" charset="-122"/>
              </a:rPr>
              <a:pPr>
                <a:spcBef>
                  <a:spcPct val="0"/>
                </a:spcBef>
                <a:buFontTx/>
                <a:buNone/>
              </a:pPr>
              <a:t>25</a:t>
            </a:fld>
            <a:endParaRPr lang="en-US" altLang="zh-CN" sz="1400">
              <a:ea typeface="微软雅黑" panose="020B0503020204020204" pitchFamily="34" charset="-122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09563" y="1731963"/>
            <a:ext cx="8231187" cy="43434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>
              <a:lnSpc>
                <a:spcPct val="120000"/>
              </a:lnSpc>
              <a:buFontTx/>
              <a:buNone/>
              <a:defRPr/>
            </a:pPr>
            <a:r>
              <a:rPr lang="zh-CN" altLang="en-US" sz="2800" b="1" dirty="0" smtClean="0">
                <a:solidFill>
                  <a:schemeClr val="accent4">
                    <a:lumMod val="90000"/>
                    <a:lumOff val="10000"/>
                  </a:schemeClr>
                </a:solidFill>
                <a:ea typeface="微软雅黑" pitchFamily="34" charset="-122"/>
              </a:rPr>
              <a:t>           将档位开关置二极管测量档，红黑表笔分别接二极管的两个引脚，观察显示屏的数值，然后互换两表笔，再次观察显示屏的数值。</a:t>
            </a:r>
            <a:r>
              <a:rPr lang="zh-CN" altLang="en-US" sz="2800" b="1" dirty="0" smtClean="0">
                <a:solidFill>
                  <a:srgbClr val="FFFF00"/>
                </a:solidFill>
                <a:ea typeface="微软雅黑" pitchFamily="34" charset="-122"/>
              </a:rPr>
              <a:t>若显示屏显示“1”，则说明二极管未导通；</a:t>
            </a:r>
            <a:r>
              <a:rPr lang="zh-CN" altLang="en-US" sz="2800" b="1" dirty="0" smtClean="0">
                <a:solidFill>
                  <a:schemeClr val="accent4">
                    <a:lumMod val="90000"/>
                    <a:lumOff val="10000"/>
                  </a:schemeClr>
                </a:solidFill>
                <a:ea typeface="微软雅黑" pitchFamily="34" charset="-122"/>
              </a:rPr>
              <a:t>若显示屏显示具体数值，则说明二极管导通，且此时的红表笔接的是二极管的正极，黑表笔接的是负极。</a:t>
            </a:r>
          </a:p>
        </p:txBody>
      </p:sp>
      <p:sp>
        <p:nvSpPr>
          <p:cNvPr id="28676" name="Rectangle 6"/>
          <p:cNvSpPr>
            <a:spLocks noChangeArrowheads="1"/>
          </p:cNvSpPr>
          <p:nvPr/>
        </p:nvSpPr>
        <p:spPr bwMode="auto">
          <a:xfrm>
            <a:off x="323850" y="620713"/>
            <a:ext cx="3249613" cy="720725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zh-CN" sz="3600">
                <a:solidFill>
                  <a:schemeClr val="bg1"/>
                </a:solidFill>
                <a:ea typeface="微软雅黑" panose="020B0503020204020204" pitchFamily="34" charset="-122"/>
              </a:rPr>
              <a:t>(5)</a:t>
            </a:r>
            <a:r>
              <a:rPr lang="zh-CN" altLang="en-US" sz="3600">
                <a:solidFill>
                  <a:schemeClr val="bg1"/>
                </a:solidFill>
                <a:ea typeface="微软雅黑" panose="020B0503020204020204" pitchFamily="34" charset="-122"/>
              </a:rPr>
              <a:t>测量二极管</a:t>
            </a:r>
          </a:p>
        </p:txBody>
      </p:sp>
    </p:spTree>
    <p:extLst>
      <p:ext uri="{BB962C8B-B14F-4D97-AF65-F5344CB8AC3E}">
        <p14:creationId xmlns:p14="http://schemas.microsoft.com/office/powerpoint/2010/main" xmlns="" val="4146912186"/>
      </p:ext>
    </p:extLst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灯片编号占位符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24318D8-618C-43E9-97C4-2EB14FB97D66}" type="slidenum">
              <a:rPr lang="en-US" altLang="zh-CN" sz="1400">
                <a:ea typeface="微软雅黑" panose="020B0503020204020204" pitchFamily="34" charset="-122"/>
              </a:rPr>
              <a:pPr>
                <a:spcBef>
                  <a:spcPct val="0"/>
                </a:spcBef>
                <a:buFontTx/>
                <a:buNone/>
              </a:pPr>
              <a:t>26</a:t>
            </a:fld>
            <a:endParaRPr lang="en-US" altLang="zh-CN" sz="1400">
              <a:ea typeface="微软雅黑" panose="020B0503020204020204" pitchFamily="34" charset="-122"/>
            </a:endParaRPr>
          </a:p>
        </p:txBody>
      </p:sp>
      <p:pic>
        <p:nvPicPr>
          <p:cNvPr id="29699" name="Picture 4" descr="IMG_0999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3794125" y="1916113"/>
            <a:ext cx="4633913" cy="3062287"/>
          </a:xfrm>
          <a:noFill/>
        </p:spPr>
      </p:pic>
      <p:sp>
        <p:nvSpPr>
          <p:cNvPr id="29700" name="Text Box 5"/>
          <p:cNvSpPr txBox="1">
            <a:spLocks noChangeArrowheads="1"/>
          </p:cNvSpPr>
          <p:nvPr/>
        </p:nvSpPr>
        <p:spPr bwMode="auto">
          <a:xfrm>
            <a:off x="288925" y="2525713"/>
            <a:ext cx="3124200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b="1" dirty="0">
                <a:solidFill>
                  <a:srgbClr val="0070C0"/>
                </a:solidFill>
                <a:ea typeface="微软雅黑" panose="020B0503020204020204" pitchFamily="34" charset="-122"/>
              </a:rPr>
              <a:t>    </a:t>
            </a:r>
            <a:r>
              <a:rPr lang="zh-CN" altLang="en-US" b="1" dirty="0">
                <a:solidFill>
                  <a:srgbClr val="FFFF00"/>
                </a:solidFill>
                <a:ea typeface="微软雅黑" panose="020B0503020204020204" pitchFamily="34" charset="-122"/>
              </a:rPr>
              <a:t>此时发光二极管不亮，说明没有导通。</a:t>
            </a:r>
          </a:p>
        </p:txBody>
      </p:sp>
      <p:sp>
        <p:nvSpPr>
          <p:cNvPr id="29701" name="Rectangle 8"/>
          <p:cNvSpPr>
            <a:spLocks noChangeArrowheads="1"/>
          </p:cNvSpPr>
          <p:nvPr/>
        </p:nvSpPr>
        <p:spPr bwMode="auto">
          <a:xfrm>
            <a:off x="304800" y="623888"/>
            <a:ext cx="5951538" cy="644525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Tx/>
              <a:buNone/>
            </a:pPr>
            <a:r>
              <a:rPr lang="zh-CN" altLang="en-US" sz="3600">
                <a:solidFill>
                  <a:schemeClr val="bg1"/>
                </a:solidFill>
                <a:ea typeface="微软雅黑" panose="020B0503020204020204" pitchFamily="34" charset="-122"/>
              </a:rPr>
              <a:t>演示图（显示屏显示“</a:t>
            </a:r>
            <a:r>
              <a:rPr lang="en-US" altLang="zh-CN" sz="3600">
                <a:solidFill>
                  <a:schemeClr val="bg1"/>
                </a:solidFill>
                <a:ea typeface="微软雅黑" panose="020B0503020204020204" pitchFamily="34" charset="-122"/>
              </a:rPr>
              <a:t>1”</a:t>
            </a:r>
            <a:r>
              <a:rPr lang="zh-CN" altLang="en-US" sz="3600">
                <a:solidFill>
                  <a:schemeClr val="bg1"/>
                </a:solidFill>
                <a:ea typeface="微软雅黑" panose="020B0503020204020204" pitchFamily="34" charset="-122"/>
              </a:rPr>
              <a:t>）</a:t>
            </a:r>
          </a:p>
        </p:txBody>
      </p:sp>
    </p:spTree>
    <p:extLst>
      <p:ext uri="{BB962C8B-B14F-4D97-AF65-F5344CB8AC3E}">
        <p14:creationId xmlns:p14="http://schemas.microsoft.com/office/powerpoint/2010/main" xmlns="" val="468448515"/>
      </p:ext>
    </p:extLst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灯片编号占位符 3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F8CABBD-1E03-4C75-8D78-5BABF3787337}" type="slidenum">
              <a:rPr lang="en-US" altLang="zh-CN" sz="1400">
                <a:ea typeface="微软雅黑" panose="020B0503020204020204" pitchFamily="34" charset="-122"/>
              </a:rPr>
              <a:pPr>
                <a:spcBef>
                  <a:spcPct val="0"/>
                </a:spcBef>
                <a:buFontTx/>
                <a:buNone/>
              </a:pPr>
              <a:t>27</a:t>
            </a:fld>
            <a:endParaRPr lang="en-US" altLang="zh-CN" sz="1400">
              <a:ea typeface="微软雅黑" panose="020B0503020204020204" pitchFamily="34" charset="-122"/>
            </a:endParaRPr>
          </a:p>
        </p:txBody>
      </p:sp>
      <p:pic>
        <p:nvPicPr>
          <p:cNvPr id="30723" name="Picture 4" descr="IMG_0998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4173538" y="2060575"/>
            <a:ext cx="4335462" cy="3087688"/>
          </a:xfrm>
          <a:noFill/>
        </p:spPr>
      </p:pic>
      <p:sp>
        <p:nvSpPr>
          <p:cNvPr id="30724" name="Rectangle 8"/>
          <p:cNvSpPr>
            <a:spLocks noChangeArrowheads="1"/>
          </p:cNvSpPr>
          <p:nvPr/>
        </p:nvSpPr>
        <p:spPr bwMode="auto">
          <a:xfrm>
            <a:off x="457200" y="677863"/>
            <a:ext cx="6851650" cy="735012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Tx/>
              <a:buNone/>
            </a:pPr>
            <a:r>
              <a:rPr lang="zh-CN" altLang="en-US" sz="3600">
                <a:solidFill>
                  <a:schemeClr val="bg1"/>
                </a:solidFill>
                <a:ea typeface="微软雅黑" panose="020B0503020204020204" pitchFamily="34" charset="-122"/>
              </a:rPr>
              <a:t>演示图（显示屏显示具体数值）</a:t>
            </a:r>
          </a:p>
        </p:txBody>
      </p:sp>
      <p:sp>
        <p:nvSpPr>
          <p:cNvPr id="30725" name="Text Box 10"/>
          <p:cNvSpPr txBox="1">
            <a:spLocks noChangeArrowheads="1"/>
          </p:cNvSpPr>
          <p:nvPr/>
        </p:nvSpPr>
        <p:spPr bwMode="auto">
          <a:xfrm>
            <a:off x="439738" y="2205038"/>
            <a:ext cx="3657600" cy="255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b="1" dirty="0">
                <a:ea typeface="微软雅黑" panose="020B0503020204020204" pitchFamily="34" charset="-122"/>
              </a:rPr>
              <a:t>    </a:t>
            </a:r>
            <a:r>
              <a:rPr lang="zh-CN" altLang="en-US" b="1" dirty="0">
                <a:solidFill>
                  <a:srgbClr val="FF0000"/>
                </a:solidFill>
                <a:ea typeface="微软雅黑" panose="020B0503020204020204" pitchFamily="34" charset="-122"/>
              </a:rPr>
              <a:t>调换两管脚测量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b="1" dirty="0">
                <a:ea typeface="微软雅黑" panose="020B0503020204020204" pitchFamily="34" charset="-122"/>
              </a:rPr>
              <a:t>此时发光二极管发光，说明已导通，</a:t>
            </a:r>
            <a:r>
              <a:rPr lang="zh-CN" altLang="en-US" b="1" dirty="0">
                <a:solidFill>
                  <a:srgbClr val="FFFF00"/>
                </a:solidFill>
                <a:ea typeface="微软雅黑" panose="020B0503020204020204" pitchFamily="34" charset="-122"/>
              </a:rPr>
              <a:t>红表笔接的是二极管的正极。</a:t>
            </a:r>
          </a:p>
        </p:txBody>
      </p:sp>
    </p:spTree>
    <p:extLst>
      <p:ext uri="{BB962C8B-B14F-4D97-AF65-F5344CB8AC3E}">
        <p14:creationId xmlns:p14="http://schemas.microsoft.com/office/powerpoint/2010/main" xmlns="" val="2304684100"/>
      </p:ext>
    </p:extLst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灯片编号占位符 1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98FA72C-39BD-42B6-8CD3-79AAD84AF13A}" type="slidenum">
              <a:rPr lang="en-US" altLang="zh-CN" sz="1400"/>
              <a:pPr>
                <a:spcBef>
                  <a:spcPct val="0"/>
                </a:spcBef>
                <a:buFontTx/>
                <a:buNone/>
              </a:pPr>
              <a:t>28</a:t>
            </a:fld>
            <a:endParaRPr lang="en-US" altLang="zh-CN" sz="1400"/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251520" y="980728"/>
            <a:ext cx="9073008" cy="50783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4400" b="1" dirty="0">
                <a:latin typeface="微软雅黑" pitchFamily="34" charset="-122"/>
                <a:ea typeface="微软雅黑" pitchFamily="34" charset="-122"/>
              </a:rPr>
              <a:t>万用表的使用安全：</a:t>
            </a:r>
          </a:p>
          <a:p>
            <a:pPr>
              <a:defRPr/>
            </a:pPr>
            <a:r>
              <a:rPr lang="zh-CN" altLang="en-US" sz="2800" dirty="0">
                <a:solidFill>
                  <a:srgbClr val="000066"/>
                </a:solidFill>
                <a:latin typeface="微软雅黑" pitchFamily="34" charset="-122"/>
                <a:ea typeface="微软雅黑" pitchFamily="34" charset="-122"/>
              </a:rPr>
              <a:t>  </a:t>
            </a:r>
            <a:endParaRPr lang="en-US" altLang="zh-CN" sz="2400" dirty="0">
              <a:solidFill>
                <a:srgbClr val="000066"/>
              </a:solidFill>
              <a:latin typeface="微软雅黑" pitchFamily="34" charset="-122"/>
              <a:ea typeface="微软雅黑" pitchFamily="34" charset="-122"/>
            </a:endParaRP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zh-CN" altLang="en-US" sz="2400" dirty="0">
                <a:latin typeface="微软雅黑" pitchFamily="34" charset="-122"/>
                <a:ea typeface="微软雅黑" pitchFamily="34" charset="-122"/>
              </a:rPr>
              <a:t>一定不能用错档位，否则会烧保险丝或表头</a:t>
            </a:r>
          </a:p>
          <a:p>
            <a:pPr marL="457200" indent="-457200"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zh-CN" altLang="en-US" sz="2400" dirty="0">
                <a:latin typeface="微软雅黑" pitchFamily="34" charset="-122"/>
                <a:ea typeface="微软雅黑" pitchFamily="34" charset="-122"/>
              </a:rPr>
              <a:t>长期不用时请将电池取出，否则电池会漏液损坏表</a:t>
            </a:r>
          </a:p>
          <a:p>
            <a:pPr marL="457200" indent="-457200"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zh-CN" altLang="en-US" sz="2400" dirty="0">
                <a:latin typeface="微软雅黑" pitchFamily="34" charset="-122"/>
                <a:ea typeface="微软雅黑" pitchFamily="34" charset="-122"/>
              </a:rPr>
              <a:t>测量电压和电流时如果不知道它们的数值，一定要先把档位放在最高档，然后再逐步调整</a:t>
            </a:r>
          </a:p>
          <a:p>
            <a:pPr marL="457200" indent="-457200"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zh-CN" altLang="en-US" sz="2400" dirty="0">
                <a:latin typeface="微软雅黑" pitchFamily="34" charset="-122"/>
                <a:ea typeface="微软雅黑" pitchFamily="34" charset="-122"/>
              </a:rPr>
              <a:t>测量电压和电流时手不要接触表棒的金属部分</a:t>
            </a:r>
          </a:p>
          <a:p>
            <a:pPr marL="457200" indent="-457200"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zh-CN" altLang="en-US" sz="2400" dirty="0">
                <a:latin typeface="微软雅黑" pitchFamily="34" charset="-122"/>
                <a:ea typeface="微软雅黑" pitchFamily="34" charset="-122"/>
              </a:rPr>
              <a:t>校验万用表时将表的后盖上好，防止电路板上的高压将手</a:t>
            </a:r>
            <a:r>
              <a:rPr lang="zh-CN" altLang="en-US" sz="2400" dirty="0" smtClean="0">
                <a:latin typeface="微软雅黑" pitchFamily="34" charset="-122"/>
                <a:ea typeface="微软雅黑" pitchFamily="34" charset="-122"/>
              </a:rPr>
              <a:t>灼伤</a:t>
            </a:r>
            <a:endParaRPr lang="zh-CN" altLang="en-US" sz="2400" dirty="0">
              <a:latin typeface="微软雅黑" pitchFamily="34" charset="-122"/>
              <a:ea typeface="微软雅黑" pitchFamily="34" charset="-122"/>
            </a:endParaRPr>
          </a:p>
          <a:p>
            <a:pPr marL="457200" indent="-457200"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zh-CN" altLang="en-US" sz="2400" dirty="0">
                <a:latin typeface="微软雅黑" pitchFamily="34" charset="-122"/>
                <a:ea typeface="微软雅黑" pitchFamily="34" charset="-122"/>
              </a:rPr>
              <a:t>测完后将档位置于</a:t>
            </a:r>
            <a:r>
              <a:rPr lang="en-US" altLang="zh-CN" sz="2400" dirty="0">
                <a:latin typeface="微软雅黑" pitchFamily="34" charset="-122"/>
                <a:ea typeface="微软雅黑" pitchFamily="34" charset="-122"/>
              </a:rPr>
              <a:t>OFF</a:t>
            </a:r>
            <a:r>
              <a:rPr lang="zh-CN" altLang="en-US" sz="2400" dirty="0">
                <a:latin typeface="微软雅黑" pitchFamily="34" charset="-122"/>
                <a:ea typeface="微软雅黑" pitchFamily="34" charset="-122"/>
              </a:rPr>
              <a:t>档或交流电压最高档</a:t>
            </a:r>
          </a:p>
        </p:txBody>
      </p:sp>
    </p:spTree>
    <p:extLst>
      <p:ext uri="{BB962C8B-B14F-4D97-AF65-F5344CB8AC3E}">
        <p14:creationId xmlns:p14="http://schemas.microsoft.com/office/powerpoint/2010/main" xmlns="" val="959324929"/>
      </p:ext>
    </p:extLst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00" name="WordArt 4"/>
          <p:cNvSpPr>
            <a:spLocks noChangeArrowheads="1" noChangeShapeType="1" noTextEdit="1"/>
          </p:cNvSpPr>
          <p:nvPr/>
        </p:nvSpPr>
        <p:spPr bwMode="auto">
          <a:xfrm>
            <a:off x="1331913" y="3068638"/>
            <a:ext cx="6264275" cy="1066800"/>
          </a:xfrm>
          <a:prstGeom prst="rect">
            <a:avLst/>
          </a:prstGeom>
          <a:extLst/>
        </p:spPr>
        <p:txBody>
          <a:bodyPr wrap="none" fromWordArt="1">
            <a:prstTxWarp prst="textCanDown">
              <a:avLst>
                <a:gd name="adj" fmla="val 1486"/>
              </a:avLst>
            </a:prstTxWarp>
          </a:bodyPr>
          <a:lstStyle/>
          <a:p>
            <a:pPr algn="ctr" eaLnBrk="1" hangingPunct="1">
              <a:defRPr/>
            </a:pPr>
            <a:r>
              <a:rPr lang="en-US" altLang="zh-CN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宋体"/>
                <a:ea typeface="宋体"/>
              </a:rPr>
              <a:t>DGDZ-3</a:t>
            </a:r>
            <a:r>
              <a:rPr lang="zh-CN" alt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宋体"/>
                <a:ea typeface="宋体"/>
              </a:rPr>
              <a:t>型电工电子综合实验箱</a:t>
            </a:r>
          </a:p>
        </p:txBody>
      </p:sp>
      <p:sp>
        <p:nvSpPr>
          <p:cNvPr id="32771" name="Text Box 6"/>
          <p:cNvSpPr txBox="1">
            <a:spLocks noChangeArrowheads="1"/>
          </p:cNvSpPr>
          <p:nvPr/>
        </p:nvSpPr>
        <p:spPr bwMode="auto">
          <a:xfrm>
            <a:off x="3708400" y="4437063"/>
            <a:ext cx="129698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CN" sz="3600">
                <a:latin typeface="Arial" panose="020B0604020202020204" pitchFamily="34" charset="0"/>
              </a:rPr>
              <a:t>P274</a:t>
            </a:r>
          </a:p>
        </p:txBody>
      </p:sp>
    </p:spTree>
    <p:extLst>
      <p:ext uri="{BB962C8B-B14F-4D97-AF65-F5344CB8AC3E}">
        <p14:creationId xmlns:p14="http://schemas.microsoft.com/office/powerpoint/2010/main" xmlns="" val="643932384"/>
      </p:ext>
    </p:extLst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灯片编号占位符 5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1095993-D245-45DD-885D-761CCA5BAE53}" type="slidenum">
              <a:rPr lang="en-US" altLang="zh-CN" sz="1400"/>
              <a:pPr>
                <a:spcBef>
                  <a:spcPct val="0"/>
                </a:spcBef>
                <a:buFontTx/>
                <a:buNone/>
              </a:pPr>
              <a:t>3</a:t>
            </a:fld>
            <a:endParaRPr lang="en-US" altLang="zh-CN" sz="1400"/>
          </a:p>
        </p:txBody>
      </p:sp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>
          <a:xfrm>
            <a:off x="827584" y="457995"/>
            <a:ext cx="7297737" cy="1081087"/>
          </a:xfrm>
        </p:spPr>
        <p:txBody>
          <a:bodyPr/>
          <a:lstStyle/>
          <a:p>
            <a:pPr eaLnBrk="1" hangingPunct="1"/>
            <a:r>
              <a:rPr lang="en-US" altLang="zh-CN" sz="4000" b="1" dirty="0" smtClean="0">
                <a:solidFill>
                  <a:srgbClr val="FFFF00"/>
                </a:solidFill>
                <a:latin typeface="微软雅黑" panose="020B0503020204020204" pitchFamily="34" charset="-122"/>
              </a:rPr>
              <a:t> </a:t>
            </a:r>
            <a:r>
              <a:rPr lang="zh-CN" altLang="en-US" sz="4000" b="1" dirty="0" smtClean="0">
                <a:solidFill>
                  <a:srgbClr val="FFFF00"/>
                </a:solidFill>
                <a:latin typeface="微软雅黑" panose="020B0503020204020204" pitchFamily="34" charset="-122"/>
              </a:rPr>
              <a:t>课程性质、目的与任务</a:t>
            </a:r>
          </a:p>
        </p:txBody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2" y="1773238"/>
            <a:ext cx="8352159" cy="4114800"/>
          </a:xfrm>
        </p:spPr>
        <p:txBody>
          <a:bodyPr/>
          <a:lstStyle/>
          <a:p>
            <a:pPr marL="457200" indent="-457200" eaLnBrk="1" hangingPunct="1"/>
            <a:r>
              <a:rPr lang="zh-CN" altLang="en-US" sz="3600" b="1" dirty="0" smtClean="0">
                <a:latin typeface="微软雅黑" panose="020B0503020204020204" pitchFamily="34" charset="-122"/>
              </a:rPr>
              <a:t>性质</a:t>
            </a:r>
            <a:r>
              <a:rPr lang="zh-CN" altLang="en-US" sz="3600" b="1" dirty="0" smtClean="0"/>
              <a:t>：</a:t>
            </a:r>
            <a:r>
              <a:rPr lang="zh-CN" altLang="en-US" dirty="0" smtClean="0"/>
              <a:t>是我院电类本科各专业的技术基础课。是一门工程性、技术性、实践性很强的必修课程。</a:t>
            </a:r>
            <a:endParaRPr lang="en-US" altLang="zh-CN" dirty="0" smtClean="0"/>
          </a:p>
          <a:p>
            <a:pPr marL="457200" indent="-457200" eaLnBrk="1" hangingPunct="1"/>
            <a:endParaRPr lang="zh-CN" altLang="en-US" dirty="0" smtClean="0"/>
          </a:p>
          <a:p>
            <a:pPr marL="457200" indent="-457200" eaLnBrk="1" hangingPunct="1">
              <a:spcBef>
                <a:spcPts val="1800"/>
              </a:spcBef>
            </a:pPr>
            <a:r>
              <a:rPr lang="zh-CN" altLang="en-US" sz="3600" b="1" dirty="0" smtClean="0">
                <a:latin typeface="微软雅黑" panose="020B0503020204020204" pitchFamily="34" charset="-122"/>
              </a:rPr>
              <a:t>目的：</a:t>
            </a:r>
            <a:r>
              <a:rPr lang="zh-CN" altLang="en-US" dirty="0" smtClean="0"/>
              <a:t>使学生较系统地掌握电路理论实验论证、电路设计和调测、实验技术等方面的知识，初步具有电路设计、装配、测试和调整的能力。</a:t>
            </a:r>
          </a:p>
          <a:p>
            <a:pPr marL="457200" indent="-457200" eaLnBrk="1" hangingPunct="1"/>
            <a:endParaRPr lang="en-US" altLang="zh-CN" sz="3600" b="1" dirty="0" smtClean="0"/>
          </a:p>
        </p:txBody>
      </p:sp>
    </p:spTree>
    <p:extLst>
      <p:ext uri="{BB962C8B-B14F-4D97-AF65-F5344CB8AC3E}">
        <p14:creationId xmlns:p14="http://schemas.microsoft.com/office/powerpoint/2010/main" xmlns="" val="1126548996"/>
      </p:ext>
    </p:extLst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381000"/>
            <a:ext cx="6629400" cy="563563"/>
          </a:xfrm>
        </p:spPr>
        <p:txBody>
          <a:bodyPr/>
          <a:lstStyle/>
          <a:p>
            <a:pPr eaLnBrk="1" hangingPunct="1"/>
            <a:r>
              <a:rPr lang="zh-CN" altLang="en-US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功  能</a:t>
            </a:r>
          </a:p>
        </p:txBody>
      </p:sp>
      <p:pic>
        <p:nvPicPr>
          <p:cNvPr id="66563" name="Picture 3" descr="0005(2)">
            <a:hlinkClick r:id="rId2" action="ppaction://hlinksldjump"/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27988" y="5624513"/>
            <a:ext cx="541337" cy="52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6" name="Text Box 4"/>
          <p:cNvSpPr txBox="1">
            <a:spLocks noChangeArrowheads="1"/>
          </p:cNvSpPr>
          <p:nvPr/>
        </p:nvSpPr>
        <p:spPr bwMode="gray">
          <a:xfrm>
            <a:off x="381000" y="1066800"/>
            <a:ext cx="8172450" cy="5213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zh-CN" sz="2800" b="1" dirty="0">
                <a:solidFill>
                  <a:schemeClr val="tx1">
                    <a:lumMod val="85000"/>
                  </a:schemeClr>
                </a:solidFill>
                <a:ea typeface="微软雅黑" panose="020B0503020204020204" pitchFamily="34" charset="-122"/>
              </a:rPr>
              <a:t>    DGDZ-3</a:t>
            </a:r>
            <a:r>
              <a:rPr lang="zh-CN" altLang="en-US" sz="2800" b="1" dirty="0">
                <a:solidFill>
                  <a:schemeClr val="tx1">
                    <a:lumMod val="85000"/>
                  </a:schemeClr>
                </a:solidFill>
                <a:ea typeface="微软雅黑" panose="020B0503020204020204" pitchFamily="34" charset="-122"/>
              </a:rPr>
              <a:t>型电工电子综合实验箱是针对我校电工电子类实验特点，在以往实验箱的基础上设计的实验箱，在该实验箱上可以完成：</a:t>
            </a:r>
          </a:p>
          <a:p>
            <a:pPr lvl="1">
              <a:lnSpc>
                <a:spcPct val="130000"/>
              </a:lnSpc>
              <a:spcBef>
                <a:spcPct val="0"/>
              </a:spcBef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zh-CN" altLang="en-US" sz="2400" b="1" dirty="0">
                <a:solidFill>
                  <a:schemeClr val="tx1">
                    <a:lumMod val="85000"/>
                  </a:schemeClr>
                </a:solidFill>
                <a:ea typeface="微软雅黑" panose="020B0503020204020204" pitchFamily="34" charset="-122"/>
              </a:rPr>
              <a:t>电路实验</a:t>
            </a:r>
          </a:p>
          <a:p>
            <a:pPr lvl="1">
              <a:lnSpc>
                <a:spcPct val="130000"/>
              </a:lnSpc>
              <a:spcBef>
                <a:spcPct val="0"/>
              </a:spcBef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zh-CN" altLang="en-US" sz="2400" b="1" dirty="0">
                <a:solidFill>
                  <a:schemeClr val="tx1">
                    <a:lumMod val="85000"/>
                  </a:schemeClr>
                </a:solidFill>
                <a:ea typeface="微软雅黑" panose="020B0503020204020204" pitchFamily="34" charset="-122"/>
              </a:rPr>
              <a:t>数字电路实验</a:t>
            </a:r>
          </a:p>
          <a:p>
            <a:pPr lvl="1">
              <a:lnSpc>
                <a:spcPct val="130000"/>
              </a:lnSpc>
              <a:spcBef>
                <a:spcPct val="0"/>
              </a:spcBef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zh-CN" altLang="en-US" sz="2400" b="1" dirty="0">
                <a:solidFill>
                  <a:schemeClr val="tx1">
                    <a:lumMod val="85000"/>
                  </a:schemeClr>
                </a:solidFill>
                <a:ea typeface="微软雅黑" panose="020B0503020204020204" pitchFamily="34" charset="-122"/>
              </a:rPr>
              <a:t>模拟电路实验</a:t>
            </a:r>
          </a:p>
          <a:p>
            <a:pPr lvl="1">
              <a:lnSpc>
                <a:spcPct val="130000"/>
              </a:lnSpc>
              <a:spcBef>
                <a:spcPct val="0"/>
              </a:spcBef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altLang="zh-CN" sz="2400" b="1" dirty="0">
                <a:solidFill>
                  <a:schemeClr val="tx1">
                    <a:lumMod val="85000"/>
                  </a:schemeClr>
                </a:solidFill>
                <a:ea typeface="微软雅黑" panose="020B0503020204020204" pitchFamily="34" charset="-122"/>
              </a:rPr>
              <a:t>EDA</a:t>
            </a:r>
            <a:r>
              <a:rPr lang="zh-CN" altLang="en-US" sz="2400" b="1" dirty="0">
                <a:solidFill>
                  <a:schemeClr val="tx1">
                    <a:lumMod val="85000"/>
                  </a:schemeClr>
                </a:solidFill>
                <a:ea typeface="微软雅黑" panose="020B0503020204020204" pitchFamily="34" charset="-122"/>
              </a:rPr>
              <a:t>实验</a:t>
            </a:r>
          </a:p>
          <a:p>
            <a:pPr lvl="1">
              <a:lnSpc>
                <a:spcPct val="130000"/>
              </a:lnSpc>
              <a:spcBef>
                <a:spcPct val="0"/>
              </a:spcBef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zh-CN" altLang="en-US" sz="2400" b="1" dirty="0">
                <a:solidFill>
                  <a:schemeClr val="tx1">
                    <a:lumMod val="85000"/>
                  </a:schemeClr>
                </a:solidFill>
                <a:ea typeface="微软雅黑" panose="020B0503020204020204" pitchFamily="34" charset="-122"/>
              </a:rPr>
              <a:t>单片机实验</a:t>
            </a:r>
          </a:p>
          <a:p>
            <a:pPr lvl="1">
              <a:lnSpc>
                <a:spcPct val="130000"/>
              </a:lnSpc>
              <a:spcBef>
                <a:spcPct val="0"/>
              </a:spcBef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zh-CN" altLang="en-US" sz="2400" b="1" dirty="0">
                <a:solidFill>
                  <a:schemeClr val="tx1">
                    <a:lumMod val="85000"/>
                  </a:schemeClr>
                </a:solidFill>
                <a:ea typeface="微软雅黑" panose="020B0503020204020204" pitchFamily="34" charset="-122"/>
              </a:rPr>
              <a:t>综合设计性实验</a:t>
            </a:r>
          </a:p>
          <a:p>
            <a:pPr lvl="1">
              <a:lnSpc>
                <a:spcPct val="130000"/>
              </a:lnSpc>
              <a:spcBef>
                <a:spcPct val="0"/>
              </a:spcBef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zh-CN" altLang="en-US" sz="2400" b="1" dirty="0">
                <a:solidFill>
                  <a:schemeClr val="tx1">
                    <a:lumMod val="85000"/>
                  </a:schemeClr>
                </a:solidFill>
                <a:ea typeface="微软雅黑" panose="020B0503020204020204" pitchFamily="34" charset="-122"/>
              </a:rPr>
              <a:t>电子电路课程设计</a:t>
            </a:r>
            <a:r>
              <a:rPr lang="zh-CN" altLang="en-US" b="1" dirty="0">
                <a:solidFill>
                  <a:schemeClr val="tx1">
                    <a:lumMod val="85000"/>
                  </a:schemeClr>
                </a:solidFill>
                <a:ea typeface="微软雅黑" panose="020B0503020204020204" pitchFamily="34" charset="-122"/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xmlns="" val="2827497964"/>
      </p:ext>
    </p:extLst>
  </p:cSld>
  <p:clrMapOvr>
    <a:masterClrMapping/>
  </p:clrMapOvr>
  <p:transition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381000"/>
            <a:ext cx="6192838" cy="563563"/>
          </a:xfrm>
        </p:spPr>
        <p:txBody>
          <a:bodyPr/>
          <a:lstStyle/>
          <a:p>
            <a:pPr eaLnBrk="1" hangingPunct="1"/>
            <a:r>
              <a:rPr lang="zh-CN" altLang="en-US" smtClean="0">
                <a:latin typeface="微软雅黑" panose="020B0503020204020204" pitchFamily="34" charset="-122"/>
              </a:rPr>
              <a:t>实 验 箱 内 实 验 板</a:t>
            </a:r>
          </a:p>
        </p:txBody>
      </p:sp>
      <p:pic>
        <p:nvPicPr>
          <p:cNvPr id="34819" name="Picture 4" descr="DGDZ-3型实验箱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825" y="1125538"/>
            <a:ext cx="8208963" cy="504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086243506"/>
      </p:ext>
    </p:extLst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381000"/>
            <a:ext cx="6913563" cy="563563"/>
          </a:xfrm>
        </p:spPr>
        <p:txBody>
          <a:bodyPr/>
          <a:lstStyle/>
          <a:p>
            <a:pPr eaLnBrk="1" hangingPunct="1"/>
            <a:r>
              <a:rPr lang="zh-CN" altLang="en-US" smtClean="0">
                <a:latin typeface="Times New Roman" panose="02020603050405020304" pitchFamily="18" charset="0"/>
              </a:rPr>
              <a:t>实 验 箱 电 源</a:t>
            </a:r>
          </a:p>
        </p:txBody>
      </p:sp>
      <p:pic>
        <p:nvPicPr>
          <p:cNvPr id="35843" name="Picture 3" descr="0001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8313" y="2997200"/>
            <a:ext cx="936625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5844" name="Object 4"/>
          <p:cNvGraphicFramePr>
            <a:graphicFrameLocks noGrp="1" noChangeAspect="1"/>
          </p:cNvGraphicFramePr>
          <p:nvPr>
            <p:ph idx="1"/>
          </p:nvPr>
        </p:nvGraphicFramePr>
        <p:xfrm>
          <a:off x="1619250" y="2600325"/>
          <a:ext cx="5005388" cy="1581150"/>
        </p:xfrm>
        <a:graphic>
          <a:graphicData uri="http://schemas.openxmlformats.org/presentationml/2006/ole">
            <p:oleObj spid="_x0000_s9219" name="Image" r:id="rId4" imgW="930597" imgH="294479" progId="">
              <p:embed/>
            </p:oleObj>
          </a:graphicData>
        </a:graphic>
      </p:graphicFrame>
      <p:sp>
        <p:nvSpPr>
          <p:cNvPr id="35845" name="AutoShape 5"/>
          <p:cNvSpPr>
            <a:spLocks noChangeArrowheads="1"/>
          </p:cNvSpPr>
          <p:nvPr/>
        </p:nvSpPr>
        <p:spPr bwMode="gray">
          <a:xfrm>
            <a:off x="2555875" y="1089025"/>
            <a:ext cx="3529013" cy="1260475"/>
          </a:xfrm>
          <a:prstGeom prst="wedgeRoundRectCallout">
            <a:avLst>
              <a:gd name="adj1" fmla="val -43116"/>
              <a:gd name="adj2" fmla="val 82620"/>
              <a:gd name="adj3" fmla="val 16667"/>
            </a:avLst>
          </a:prstGeom>
          <a:noFill/>
          <a:ln w="28575" algn="ctr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rIns="0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CN" altLang="en-US" sz="2000" b="1">
                <a:ea typeface="微软雅黑" panose="020B0503020204020204" pitchFamily="34" charset="-122"/>
              </a:rPr>
              <a:t>单电源加“</a:t>
            </a:r>
            <a:r>
              <a:rPr lang="en-US" altLang="zh-CN" sz="2000" b="1">
                <a:ea typeface="微软雅黑" panose="020B0503020204020204" pitchFamily="34" charset="-122"/>
              </a:rPr>
              <a:t>+12V”</a:t>
            </a:r>
            <a:endParaRPr lang="zh-CN" altLang="en-US" sz="2000" b="1">
              <a:ea typeface="微软雅黑" panose="020B0503020204020204" pitchFamily="34" charset="-122"/>
            </a:endParaRPr>
          </a:p>
          <a:p>
            <a:pPr algn="ctr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CN" altLang="en-US" sz="2000" b="1">
                <a:ea typeface="微软雅黑" panose="020B0503020204020204" pitchFamily="34" charset="-122"/>
              </a:rPr>
              <a:t>双电源加“</a:t>
            </a:r>
            <a:r>
              <a:rPr lang="en-US" altLang="zh-CN" sz="2000" b="1">
                <a:ea typeface="微软雅黑" panose="020B0503020204020204" pitchFamily="34" charset="-122"/>
              </a:rPr>
              <a:t>±12V”</a:t>
            </a:r>
          </a:p>
          <a:p>
            <a:pPr algn="ctr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CN" altLang="en-US" sz="2000" b="1">
                <a:solidFill>
                  <a:srgbClr val="FF0000"/>
                </a:solidFill>
                <a:ea typeface="微软雅黑" panose="020B0503020204020204" pitchFamily="34" charset="-122"/>
              </a:rPr>
              <a:t>以万用表测量值为准！</a:t>
            </a:r>
          </a:p>
        </p:txBody>
      </p:sp>
      <p:sp>
        <p:nvSpPr>
          <p:cNvPr id="35846" name="Rectangle 6"/>
          <p:cNvSpPr>
            <a:spLocks noChangeArrowheads="1"/>
          </p:cNvSpPr>
          <p:nvPr/>
        </p:nvSpPr>
        <p:spPr bwMode="gray">
          <a:xfrm>
            <a:off x="1908175" y="2781300"/>
            <a:ext cx="1511300" cy="576263"/>
          </a:xfrm>
          <a:prstGeom prst="rect">
            <a:avLst/>
          </a:prstGeom>
          <a:noFill/>
          <a:ln w="28575" algn="ctr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2400">
              <a:ea typeface="微软雅黑" panose="020B0503020204020204" pitchFamily="34" charset="-122"/>
            </a:endParaRPr>
          </a:p>
        </p:txBody>
      </p:sp>
      <p:pic>
        <p:nvPicPr>
          <p:cNvPr id="35847" name="Picture 7" descr="0007(1)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00225" y="1341438"/>
            <a:ext cx="684213" cy="50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8" name="Rectangle 8"/>
          <p:cNvSpPr>
            <a:spLocks noChangeArrowheads="1"/>
          </p:cNvSpPr>
          <p:nvPr/>
        </p:nvSpPr>
        <p:spPr bwMode="gray">
          <a:xfrm>
            <a:off x="3708400" y="3213100"/>
            <a:ext cx="2735263" cy="503238"/>
          </a:xfrm>
          <a:prstGeom prst="rect">
            <a:avLst/>
          </a:prstGeom>
          <a:noFill/>
          <a:ln w="28575" algn="ctr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2400">
              <a:ea typeface="微软雅黑" panose="020B0503020204020204" pitchFamily="34" charset="-122"/>
            </a:endParaRPr>
          </a:p>
        </p:txBody>
      </p:sp>
      <p:sp>
        <p:nvSpPr>
          <p:cNvPr id="35849" name="AutoShape 9"/>
          <p:cNvSpPr>
            <a:spLocks noChangeArrowheads="1"/>
          </p:cNvSpPr>
          <p:nvPr/>
        </p:nvSpPr>
        <p:spPr bwMode="gray">
          <a:xfrm>
            <a:off x="3455988" y="4292600"/>
            <a:ext cx="1871662" cy="755650"/>
          </a:xfrm>
          <a:prstGeom prst="wedgeRoundRectCallout">
            <a:avLst>
              <a:gd name="adj1" fmla="val 37449"/>
              <a:gd name="adj2" fmla="val -126472"/>
              <a:gd name="adj3" fmla="val 16667"/>
            </a:avLst>
          </a:prstGeom>
          <a:noFill/>
          <a:ln w="28575" algn="ctr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zh-CN" altLang="en-US" sz="2000" b="1">
                <a:ea typeface="微软雅黑" panose="020B0503020204020204" pitchFamily="34" charset="-122"/>
              </a:rPr>
              <a:t>电源输出接口</a:t>
            </a:r>
          </a:p>
        </p:txBody>
      </p:sp>
      <p:sp>
        <p:nvSpPr>
          <p:cNvPr id="35850" name="Rectangle 10"/>
          <p:cNvSpPr>
            <a:spLocks noChangeArrowheads="1"/>
          </p:cNvSpPr>
          <p:nvPr/>
        </p:nvSpPr>
        <p:spPr bwMode="gray">
          <a:xfrm>
            <a:off x="3671888" y="2744788"/>
            <a:ext cx="2771775" cy="396875"/>
          </a:xfrm>
          <a:prstGeom prst="rect">
            <a:avLst/>
          </a:prstGeom>
          <a:noFill/>
          <a:ln w="28575" algn="ctr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2400">
              <a:ea typeface="微软雅黑" panose="020B0503020204020204" pitchFamily="34" charset="-122"/>
            </a:endParaRPr>
          </a:p>
        </p:txBody>
      </p:sp>
      <p:sp>
        <p:nvSpPr>
          <p:cNvPr id="35851" name="AutoShape 11"/>
          <p:cNvSpPr>
            <a:spLocks noChangeArrowheads="1"/>
          </p:cNvSpPr>
          <p:nvPr/>
        </p:nvSpPr>
        <p:spPr bwMode="gray">
          <a:xfrm>
            <a:off x="6911975" y="2205038"/>
            <a:ext cx="1655763" cy="719137"/>
          </a:xfrm>
          <a:prstGeom prst="wedgeRoundRectCallout">
            <a:avLst>
              <a:gd name="adj1" fmla="val -78477"/>
              <a:gd name="adj2" fmla="val 53532"/>
              <a:gd name="adj3" fmla="val 16667"/>
            </a:avLst>
          </a:prstGeom>
          <a:noFill/>
          <a:ln w="28575" algn="ctr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CN" altLang="en-US" sz="2000" b="1">
                <a:ea typeface="微软雅黑" panose="020B0503020204020204" pitchFamily="34" charset="-122"/>
              </a:rPr>
              <a:t>电源指示灯</a:t>
            </a:r>
          </a:p>
        </p:txBody>
      </p:sp>
      <p:sp>
        <p:nvSpPr>
          <p:cNvPr id="35852" name="Text Box 12"/>
          <p:cNvSpPr txBox="1">
            <a:spLocks noChangeArrowheads="1"/>
          </p:cNvSpPr>
          <p:nvPr/>
        </p:nvSpPr>
        <p:spPr bwMode="gray">
          <a:xfrm>
            <a:off x="576263" y="5300663"/>
            <a:ext cx="795655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CN" altLang="en-US" sz="2000" b="1">
                <a:ea typeface="微软雅黑" panose="020B0503020204020204" pitchFamily="34" charset="-122"/>
              </a:rPr>
              <a:t>    </a:t>
            </a:r>
            <a:r>
              <a:rPr lang="zh-CN" altLang="en-US" sz="2400" b="1">
                <a:ea typeface="微软雅黑" panose="020B0503020204020204" pitchFamily="34" charset="-122"/>
              </a:rPr>
              <a:t>如果电源指示灯灭，可能的原因有： </a:t>
            </a:r>
            <a:r>
              <a:rPr lang="en-US" altLang="zh-CN" sz="2400" b="1">
                <a:ea typeface="微软雅黑" panose="020B0503020204020204" pitchFamily="34" charset="-122"/>
              </a:rPr>
              <a:t>A</a:t>
            </a:r>
            <a:r>
              <a:rPr lang="zh-CN" altLang="en-US" sz="2400" b="1">
                <a:ea typeface="微软雅黑" panose="020B0503020204020204" pitchFamily="34" charset="-122"/>
              </a:rPr>
              <a:t>：外接电源错误；</a:t>
            </a:r>
            <a:r>
              <a:rPr lang="en-US" altLang="zh-CN" sz="2400" b="1">
                <a:ea typeface="微软雅黑" panose="020B0503020204020204" pitchFamily="34" charset="-122"/>
              </a:rPr>
              <a:t>B</a:t>
            </a:r>
            <a:r>
              <a:rPr lang="zh-CN" altLang="en-US" sz="2400" b="1">
                <a:ea typeface="微软雅黑" panose="020B0503020204020204" pitchFamily="34" charset="-122"/>
              </a:rPr>
              <a:t>：电源输出短路；</a:t>
            </a:r>
            <a:r>
              <a:rPr lang="en-US" altLang="zh-CN" sz="2400" b="1">
                <a:ea typeface="微软雅黑" panose="020B0503020204020204" pitchFamily="34" charset="-122"/>
              </a:rPr>
              <a:t>C</a:t>
            </a:r>
            <a:r>
              <a:rPr lang="zh-CN" altLang="en-US" sz="2400" b="1">
                <a:ea typeface="微软雅黑" panose="020B0503020204020204" pitchFamily="34" charset="-122"/>
              </a:rPr>
              <a:t>：内部电源损坏。</a:t>
            </a:r>
          </a:p>
        </p:txBody>
      </p:sp>
      <p:sp>
        <p:nvSpPr>
          <p:cNvPr id="35853" name="Text Box 13"/>
          <p:cNvSpPr txBox="1">
            <a:spLocks noChangeArrowheads="1"/>
          </p:cNvSpPr>
          <p:nvPr/>
        </p:nvSpPr>
        <p:spPr bwMode="auto">
          <a:xfrm>
            <a:off x="228600" y="1295400"/>
            <a:ext cx="1219200" cy="39687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zh-CN" altLang="en-US" sz="2000" b="1">
                <a:solidFill>
                  <a:srgbClr val="FF3300"/>
                </a:solidFill>
                <a:ea typeface="微软雅黑" panose="020B0503020204020204" pitchFamily="34" charset="-122"/>
              </a:rPr>
              <a:t>左上角</a:t>
            </a:r>
          </a:p>
        </p:txBody>
      </p:sp>
    </p:spTree>
    <p:extLst>
      <p:ext uri="{BB962C8B-B14F-4D97-AF65-F5344CB8AC3E}">
        <p14:creationId xmlns:p14="http://schemas.microsoft.com/office/powerpoint/2010/main" xmlns="" val="21651048"/>
      </p:ext>
    </p:extLst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CN" altLang="en-US" smtClean="0">
                <a:ea typeface="微软雅黑" panose="020B0503020204020204" pitchFamily="34" charset="-122"/>
              </a:rPr>
              <a:t>实 验 箱 电 源</a:t>
            </a:r>
          </a:p>
        </p:txBody>
      </p:sp>
      <p:graphicFrame>
        <p:nvGraphicFramePr>
          <p:cNvPr id="36867" name="Object 3"/>
          <p:cNvGraphicFramePr>
            <a:graphicFrameLocks noGrp="1" noChangeAspect="1"/>
          </p:cNvGraphicFramePr>
          <p:nvPr>
            <p:ph sz="half" idx="1"/>
          </p:nvPr>
        </p:nvGraphicFramePr>
        <p:xfrm>
          <a:off x="900113" y="1808163"/>
          <a:ext cx="693737" cy="792162"/>
        </p:xfrm>
        <a:graphic>
          <a:graphicData uri="http://schemas.openxmlformats.org/presentationml/2006/ole">
            <p:oleObj spid="_x0000_s10245" name="Image" r:id="rId3" imgW="79921" imgH="90000" progId="">
              <p:embed/>
            </p:oleObj>
          </a:graphicData>
        </a:graphic>
      </p:graphicFrame>
      <p:graphicFrame>
        <p:nvGraphicFramePr>
          <p:cNvPr id="36868" name="Object 4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522288" y="3176588"/>
          <a:ext cx="736600" cy="900112"/>
        </p:xfrm>
        <a:graphic>
          <a:graphicData uri="http://schemas.openxmlformats.org/presentationml/2006/ole">
            <p:oleObj spid="_x0000_s10246" name="Image" r:id="rId4" imgW="77400" imgH="95040" progId="">
              <p:embed/>
            </p:oleObj>
          </a:graphicData>
        </a:graphic>
      </p:graphicFrame>
      <p:sp>
        <p:nvSpPr>
          <p:cNvPr id="36869" name="Text Box 5"/>
          <p:cNvSpPr txBox="1">
            <a:spLocks noChangeArrowheads="1"/>
          </p:cNvSpPr>
          <p:nvPr/>
        </p:nvSpPr>
        <p:spPr bwMode="gray">
          <a:xfrm>
            <a:off x="2087563" y="1736725"/>
            <a:ext cx="6480175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CN" altLang="en-US" sz="2800" b="1">
                <a:ea typeface="微软雅黑" panose="020B0503020204020204" pitchFamily="34" charset="-122"/>
              </a:rPr>
              <a:t>标注“</a:t>
            </a:r>
            <a:r>
              <a:rPr lang="en-US" altLang="zh-CN" sz="2800" b="1">
                <a:ea typeface="微软雅黑" panose="020B0503020204020204" pitchFamily="34" charset="-122"/>
              </a:rPr>
              <a:t>+5V”</a:t>
            </a:r>
            <a:r>
              <a:rPr lang="zh-CN" altLang="en-US" sz="2800" b="1">
                <a:ea typeface="微软雅黑" panose="020B0503020204020204" pitchFamily="34" charset="-122"/>
              </a:rPr>
              <a:t>的插孔已经和电源“</a:t>
            </a:r>
            <a:r>
              <a:rPr lang="en-US" altLang="zh-CN" sz="2800" b="1">
                <a:ea typeface="微软雅黑" panose="020B0503020204020204" pitchFamily="34" charset="-122"/>
              </a:rPr>
              <a:t>+5V”</a:t>
            </a:r>
            <a:r>
              <a:rPr lang="zh-CN" altLang="en-US" sz="2800" b="1">
                <a:ea typeface="微软雅黑" panose="020B0503020204020204" pitchFamily="34" charset="-122"/>
              </a:rPr>
              <a:t>连接。</a:t>
            </a:r>
          </a:p>
        </p:txBody>
      </p:sp>
      <p:graphicFrame>
        <p:nvGraphicFramePr>
          <p:cNvPr id="36870" name="Object 6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1511300" y="3176588"/>
          <a:ext cx="566738" cy="900112"/>
        </p:xfrm>
        <a:graphic>
          <a:graphicData uri="http://schemas.openxmlformats.org/presentationml/2006/ole">
            <p:oleObj spid="_x0000_s10247" name="Image" r:id="rId5" imgW="77400" imgH="124199" progId="">
              <p:embed/>
            </p:oleObj>
          </a:graphicData>
        </a:graphic>
      </p:graphicFrame>
      <p:sp>
        <p:nvSpPr>
          <p:cNvPr id="36871" name="Text Box 7"/>
          <p:cNvSpPr txBox="1">
            <a:spLocks noChangeArrowheads="1"/>
          </p:cNvSpPr>
          <p:nvPr/>
        </p:nvSpPr>
        <p:spPr bwMode="gray">
          <a:xfrm>
            <a:off x="2376488" y="3141663"/>
            <a:ext cx="5903912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CN" altLang="en-US" sz="2800" b="1">
                <a:ea typeface="微软雅黑" panose="020B0503020204020204" pitchFamily="34" charset="-122"/>
              </a:rPr>
              <a:t>标注“</a:t>
            </a:r>
            <a:r>
              <a:rPr lang="en-US" altLang="zh-CN" sz="2800" b="1">
                <a:ea typeface="微软雅黑" panose="020B0503020204020204" pitchFamily="34" charset="-122"/>
              </a:rPr>
              <a:t>GND”</a:t>
            </a:r>
            <a:r>
              <a:rPr lang="zh-CN" altLang="en-US" sz="2800" b="1">
                <a:ea typeface="微软雅黑" panose="020B0503020204020204" pitchFamily="34" charset="-122"/>
              </a:rPr>
              <a:t>和“地”的插孔已经和电源“</a:t>
            </a:r>
            <a:r>
              <a:rPr lang="en-US" altLang="zh-CN" sz="2800" b="1">
                <a:ea typeface="微软雅黑" panose="020B0503020204020204" pitchFamily="34" charset="-122"/>
              </a:rPr>
              <a:t>GND”</a:t>
            </a:r>
            <a:r>
              <a:rPr lang="zh-CN" altLang="en-US" sz="2800" b="1">
                <a:ea typeface="微软雅黑" panose="020B0503020204020204" pitchFamily="34" charset="-122"/>
              </a:rPr>
              <a:t>连接。</a:t>
            </a:r>
          </a:p>
        </p:txBody>
      </p:sp>
      <p:sp>
        <p:nvSpPr>
          <p:cNvPr id="36872" name="Text Box 8"/>
          <p:cNvSpPr txBox="1">
            <a:spLocks noChangeArrowheads="1"/>
          </p:cNvSpPr>
          <p:nvPr/>
        </p:nvSpPr>
        <p:spPr bwMode="auto">
          <a:xfrm>
            <a:off x="228600" y="1143000"/>
            <a:ext cx="1600200" cy="39687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zh-CN" altLang="en-US" sz="2000" b="1">
                <a:solidFill>
                  <a:srgbClr val="FF3300"/>
                </a:solidFill>
                <a:ea typeface="微软雅黑" panose="020B0503020204020204" pitchFamily="34" charset="-122"/>
              </a:rPr>
              <a:t>右半部分布</a:t>
            </a:r>
          </a:p>
        </p:txBody>
      </p:sp>
    </p:spTree>
    <p:extLst>
      <p:ext uri="{BB962C8B-B14F-4D97-AF65-F5344CB8AC3E}">
        <p14:creationId xmlns:p14="http://schemas.microsoft.com/office/powerpoint/2010/main" xmlns="" val="4067238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615950" y="315913"/>
            <a:ext cx="7772400" cy="1143000"/>
          </a:xfrm>
        </p:spPr>
        <p:txBody>
          <a:bodyPr/>
          <a:lstStyle/>
          <a:p>
            <a:pPr eaLnBrk="1" hangingPunct="1"/>
            <a:r>
              <a:rPr lang="zh-CN" altLang="en-US" smtClean="0">
                <a:ea typeface="微软雅黑" panose="020B0503020204020204" pitchFamily="34" charset="-122"/>
              </a:rPr>
              <a:t>实 验 箱 信 号 源</a:t>
            </a:r>
          </a:p>
        </p:txBody>
      </p:sp>
      <p:graphicFrame>
        <p:nvGraphicFramePr>
          <p:cNvPr id="37891" name="Object 3"/>
          <p:cNvGraphicFramePr>
            <a:graphicFrameLocks noGrp="1" noChangeAspect="1"/>
          </p:cNvGraphicFramePr>
          <p:nvPr>
            <p:ph sz="half" idx="1"/>
          </p:nvPr>
        </p:nvGraphicFramePr>
        <p:xfrm>
          <a:off x="611188" y="2744788"/>
          <a:ext cx="7705725" cy="1806575"/>
        </p:xfrm>
        <a:graphic>
          <a:graphicData uri="http://schemas.openxmlformats.org/presentationml/2006/ole">
            <p:oleObj spid="_x0000_s11268" name="Image" r:id="rId3" imgW="1253157" imgH="294479" progId="">
              <p:embed/>
            </p:oleObj>
          </a:graphicData>
        </a:graphic>
      </p:graphicFrame>
      <p:graphicFrame>
        <p:nvGraphicFramePr>
          <p:cNvPr id="37892" name="Object 4"/>
          <p:cNvGraphicFramePr>
            <a:graphicFrameLocks noGrp="1" noChangeAspect="1"/>
          </p:cNvGraphicFramePr>
          <p:nvPr>
            <p:ph sz="half" idx="2"/>
          </p:nvPr>
        </p:nvGraphicFramePr>
        <p:xfrm>
          <a:off x="7451725" y="2133600"/>
          <a:ext cx="863600" cy="609600"/>
        </p:xfrm>
        <a:graphic>
          <a:graphicData uri="http://schemas.openxmlformats.org/presentationml/2006/ole">
            <p:oleObj spid="_x0000_s11269" name="Image" r:id="rId4" imgW="134281" imgH="95040" progId="">
              <p:embed/>
            </p:oleObj>
          </a:graphicData>
        </a:graphic>
      </p:graphicFrame>
      <p:sp>
        <p:nvSpPr>
          <p:cNvPr id="70661" name="Freeform 5"/>
          <p:cNvSpPr>
            <a:spLocks/>
          </p:cNvSpPr>
          <p:nvPr/>
        </p:nvSpPr>
        <p:spPr bwMode="gray">
          <a:xfrm>
            <a:off x="7632700" y="1946275"/>
            <a:ext cx="468313" cy="582613"/>
          </a:xfrm>
          <a:custGeom>
            <a:avLst/>
            <a:gdLst>
              <a:gd name="T0" fmla="*/ 0 w 295"/>
              <a:gd name="T1" fmla="*/ 2147483646 h 367"/>
              <a:gd name="T2" fmla="*/ 2147483646 w 295"/>
              <a:gd name="T3" fmla="*/ 2147483646 h 367"/>
              <a:gd name="T4" fmla="*/ 2147483646 w 295"/>
              <a:gd name="T5" fmla="*/ 2147483646 h 367"/>
              <a:gd name="T6" fmla="*/ 0 60000 65536"/>
              <a:gd name="T7" fmla="*/ 0 60000 65536"/>
              <a:gd name="T8" fmla="*/ 0 60000 65536"/>
              <a:gd name="T9" fmla="*/ 0 w 295"/>
              <a:gd name="T10" fmla="*/ 0 h 367"/>
              <a:gd name="T11" fmla="*/ 295 w 295"/>
              <a:gd name="T12" fmla="*/ 367 h 36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95" h="367">
                <a:moveTo>
                  <a:pt x="0" y="344"/>
                </a:moveTo>
                <a:cubicBezTo>
                  <a:pt x="43" y="172"/>
                  <a:pt x="87" y="0"/>
                  <a:pt x="136" y="4"/>
                </a:cubicBezTo>
                <a:cubicBezTo>
                  <a:pt x="185" y="8"/>
                  <a:pt x="269" y="310"/>
                  <a:pt x="295" y="367"/>
                </a:cubicBezTo>
              </a:path>
            </a:pathLst>
          </a:custGeom>
          <a:noFill/>
          <a:ln w="28575" cap="flat" cmpd="sng">
            <a:solidFill>
              <a:srgbClr val="FF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37894" name="AutoShape 6"/>
          <p:cNvSpPr>
            <a:spLocks noChangeArrowheads="1"/>
          </p:cNvSpPr>
          <p:nvPr/>
        </p:nvSpPr>
        <p:spPr bwMode="gray">
          <a:xfrm>
            <a:off x="5795963" y="1304925"/>
            <a:ext cx="1476375" cy="828675"/>
          </a:xfrm>
          <a:prstGeom prst="wedgeRoundRectCallout">
            <a:avLst>
              <a:gd name="adj1" fmla="val 76560"/>
              <a:gd name="adj2" fmla="val 37167"/>
              <a:gd name="adj3" fmla="val 16667"/>
            </a:avLst>
          </a:prstGeom>
          <a:noFill/>
          <a:ln w="28575" algn="ctr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zh-CN" altLang="en-US" sz="2000" b="1">
                <a:ea typeface="微软雅黑" panose="020B0503020204020204" pitchFamily="34" charset="-122"/>
              </a:rPr>
              <a:t>使用前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zh-CN" altLang="en-US" sz="2000" b="1">
                <a:ea typeface="微软雅黑" panose="020B0503020204020204" pitchFamily="34" charset="-122"/>
              </a:rPr>
              <a:t>必须短接</a:t>
            </a:r>
          </a:p>
        </p:txBody>
      </p:sp>
      <p:pic>
        <p:nvPicPr>
          <p:cNvPr id="37895" name="Picture 7" descr="0007(1)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04138" y="1304925"/>
            <a:ext cx="684212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6" name="Text Box 8"/>
          <p:cNvSpPr txBox="1">
            <a:spLocks noChangeArrowheads="1"/>
          </p:cNvSpPr>
          <p:nvPr/>
        </p:nvSpPr>
        <p:spPr bwMode="auto">
          <a:xfrm>
            <a:off x="228600" y="1295400"/>
            <a:ext cx="1219200" cy="39687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zh-CN" altLang="en-US" sz="2000" b="1">
                <a:solidFill>
                  <a:srgbClr val="FF3300"/>
                </a:solidFill>
                <a:ea typeface="微软雅黑" panose="020B0503020204020204" pitchFamily="34" charset="-122"/>
              </a:rPr>
              <a:t>右下部</a:t>
            </a:r>
          </a:p>
        </p:txBody>
      </p:sp>
    </p:spTree>
    <p:extLst>
      <p:ext uri="{BB962C8B-B14F-4D97-AF65-F5344CB8AC3E}">
        <p14:creationId xmlns:p14="http://schemas.microsoft.com/office/powerpoint/2010/main" xmlns="" val="3865488478"/>
      </p:ext>
    </p:extLst>
  </p:cSld>
  <p:clrMapOvr>
    <a:masterClrMapping/>
  </p:clrMapOvr>
  <p:transition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70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CN" altLang="en-US" smtClean="0">
                <a:latin typeface="Times New Roman" panose="02020603050405020304" pitchFamily="18" charset="0"/>
              </a:rPr>
              <a:t>实 验 箱 显 示 模 块</a:t>
            </a:r>
          </a:p>
        </p:txBody>
      </p:sp>
      <p:graphicFrame>
        <p:nvGraphicFramePr>
          <p:cNvPr id="38915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323850" y="2312988"/>
          <a:ext cx="8212138" cy="1360487"/>
        </p:xfrm>
        <a:graphic>
          <a:graphicData uri="http://schemas.openxmlformats.org/presentationml/2006/ole">
            <p:oleObj spid="_x0000_s12291" name="Image" r:id="rId3" imgW="1733394" imgH="286923" progId="">
              <p:embed/>
            </p:oleObj>
          </a:graphicData>
        </a:graphic>
      </p:graphicFrame>
      <p:sp>
        <p:nvSpPr>
          <p:cNvPr id="38916" name="Text Box 4"/>
          <p:cNvSpPr txBox="1">
            <a:spLocks noChangeArrowheads="1"/>
          </p:cNvSpPr>
          <p:nvPr/>
        </p:nvSpPr>
        <p:spPr bwMode="gray">
          <a:xfrm>
            <a:off x="611188" y="4149725"/>
            <a:ext cx="8137525" cy="120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zh-CN" altLang="en-US" sz="2800" b="1">
                <a:ea typeface="微软雅黑" panose="020B0503020204020204" pitchFamily="34" charset="-122"/>
              </a:rPr>
              <a:t>    实验箱显示部分提供</a:t>
            </a:r>
            <a:r>
              <a:rPr lang="en-US" altLang="zh-CN" sz="2800" b="1">
                <a:ea typeface="微软雅黑" panose="020B0503020204020204" pitchFamily="34" charset="-122"/>
              </a:rPr>
              <a:t>8</a:t>
            </a:r>
            <a:r>
              <a:rPr lang="zh-CN" altLang="en-US" sz="2800" b="1">
                <a:ea typeface="微软雅黑" panose="020B0503020204020204" pitchFamily="34" charset="-122"/>
              </a:rPr>
              <a:t>位逻辑电平显示，</a:t>
            </a:r>
          </a:p>
          <a:p>
            <a:pPr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zh-CN" sz="2800" b="1">
                <a:ea typeface="微软雅黑" panose="020B0503020204020204" pitchFamily="34" charset="-122"/>
              </a:rPr>
              <a:t>4</a:t>
            </a:r>
            <a:r>
              <a:rPr lang="zh-CN" altLang="en-US" sz="2800" b="1">
                <a:ea typeface="微软雅黑" panose="020B0503020204020204" pitchFamily="34" charset="-122"/>
              </a:rPr>
              <a:t>位动态显示、</a:t>
            </a:r>
            <a:r>
              <a:rPr lang="en-US" altLang="zh-CN" sz="2800" b="1">
                <a:ea typeface="微软雅黑" panose="020B0503020204020204" pitchFamily="34" charset="-122"/>
              </a:rPr>
              <a:t>1</a:t>
            </a:r>
            <a:r>
              <a:rPr lang="zh-CN" altLang="en-US" sz="2800" b="1">
                <a:ea typeface="微软雅黑" panose="020B0503020204020204" pitchFamily="34" charset="-122"/>
              </a:rPr>
              <a:t>位静态显示和</a:t>
            </a:r>
            <a:r>
              <a:rPr lang="en-US" altLang="zh-CN" sz="2800" b="1">
                <a:ea typeface="微软雅黑" panose="020B0503020204020204" pitchFamily="34" charset="-122"/>
              </a:rPr>
              <a:t>5×7</a:t>
            </a:r>
            <a:r>
              <a:rPr lang="zh-CN" altLang="en-US" sz="2800" b="1">
                <a:ea typeface="微软雅黑" panose="020B0503020204020204" pitchFamily="34" charset="-122"/>
              </a:rPr>
              <a:t>点阵显示。</a:t>
            </a:r>
          </a:p>
        </p:txBody>
      </p:sp>
      <p:sp>
        <p:nvSpPr>
          <p:cNvPr id="38917" name="Text Box 5"/>
          <p:cNvSpPr txBox="1">
            <a:spLocks noChangeArrowheads="1"/>
          </p:cNvSpPr>
          <p:nvPr/>
        </p:nvSpPr>
        <p:spPr bwMode="auto">
          <a:xfrm>
            <a:off x="228600" y="1295400"/>
            <a:ext cx="1219200" cy="39687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zh-CN" altLang="en-US" sz="2000" b="1">
                <a:solidFill>
                  <a:srgbClr val="FF3300"/>
                </a:solidFill>
                <a:ea typeface="微软雅黑" panose="020B0503020204020204" pitchFamily="34" charset="-122"/>
              </a:rPr>
              <a:t>右上部</a:t>
            </a:r>
          </a:p>
        </p:txBody>
      </p:sp>
    </p:spTree>
    <p:extLst>
      <p:ext uri="{BB962C8B-B14F-4D97-AF65-F5344CB8AC3E}">
        <p14:creationId xmlns:p14="http://schemas.microsoft.com/office/powerpoint/2010/main" xmlns="" val="3924885448"/>
      </p:ext>
    </p:extLst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381000"/>
            <a:ext cx="6913563" cy="563563"/>
          </a:xfrm>
        </p:spPr>
        <p:txBody>
          <a:bodyPr/>
          <a:lstStyle/>
          <a:p>
            <a:pPr eaLnBrk="1" hangingPunct="1"/>
            <a:r>
              <a:rPr lang="zh-CN" altLang="en-US" smtClean="0">
                <a:latin typeface="Times New Roman" panose="02020603050405020304" pitchFamily="18" charset="0"/>
              </a:rPr>
              <a:t>逻 辑 电 平 显 示</a:t>
            </a:r>
          </a:p>
        </p:txBody>
      </p:sp>
      <p:graphicFrame>
        <p:nvGraphicFramePr>
          <p:cNvPr id="39939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1943100" y="1376363"/>
          <a:ext cx="4608513" cy="2446337"/>
        </p:xfrm>
        <a:graphic>
          <a:graphicData uri="http://schemas.openxmlformats.org/presentationml/2006/ole">
            <p:oleObj spid="_x0000_s13315" name="Image" r:id="rId3" imgW="564840" imgH="299524" progId="">
              <p:embed/>
            </p:oleObj>
          </a:graphicData>
        </a:graphic>
      </p:graphicFrame>
      <p:sp>
        <p:nvSpPr>
          <p:cNvPr id="39940" name="Text Box 4"/>
          <p:cNvSpPr txBox="1">
            <a:spLocks noChangeArrowheads="1"/>
          </p:cNvSpPr>
          <p:nvPr/>
        </p:nvSpPr>
        <p:spPr bwMode="gray">
          <a:xfrm>
            <a:off x="1079500" y="3932238"/>
            <a:ext cx="7007225" cy="115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zh-CN" altLang="en-US" sz="2800" b="1">
                <a:ea typeface="微软雅黑" panose="020B0503020204020204" pitchFamily="34" charset="-122"/>
              </a:rPr>
              <a:t>逻辑电平</a:t>
            </a:r>
            <a:r>
              <a:rPr lang="zh-CN" altLang="en-US" sz="2800" b="1">
                <a:solidFill>
                  <a:srgbClr val="FF0000"/>
                </a:solidFill>
                <a:ea typeface="微软雅黑" panose="020B0503020204020204" pitchFamily="34" charset="-122"/>
              </a:rPr>
              <a:t>显示</a:t>
            </a:r>
            <a:r>
              <a:rPr lang="zh-CN" altLang="en-US" sz="2800" b="1">
                <a:ea typeface="微软雅黑" panose="020B0503020204020204" pitchFamily="34" charset="-122"/>
              </a:rPr>
              <a:t>：输入高电平：发光二极管亮</a:t>
            </a:r>
          </a:p>
          <a:p>
            <a:pPr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zh-CN" altLang="en-US" sz="2800" b="1">
                <a:ea typeface="微软雅黑" panose="020B0503020204020204" pitchFamily="34" charset="-122"/>
              </a:rPr>
              <a:t>              输入低电平：发光二极管灭。</a:t>
            </a:r>
          </a:p>
        </p:txBody>
      </p:sp>
      <p:pic>
        <p:nvPicPr>
          <p:cNvPr id="39941" name="Picture 5" descr="0007(1)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50938" y="5408613"/>
            <a:ext cx="684212" cy="50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2" name="Text Box 6"/>
          <p:cNvSpPr txBox="1">
            <a:spLocks noChangeArrowheads="1"/>
          </p:cNvSpPr>
          <p:nvPr/>
        </p:nvSpPr>
        <p:spPr bwMode="gray">
          <a:xfrm>
            <a:off x="2016125" y="5192713"/>
            <a:ext cx="5541963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CN" altLang="en-US" sz="2800" b="1">
                <a:solidFill>
                  <a:srgbClr val="FF0000"/>
                </a:solidFill>
                <a:ea typeface="微软雅黑" panose="020B0503020204020204" pitchFamily="34" charset="-122"/>
              </a:rPr>
              <a:t>不能用于测量电路中电平的高低！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zh-CN" altLang="en-US" sz="2800" b="1">
                <a:solidFill>
                  <a:srgbClr val="FF0000"/>
                </a:solidFill>
                <a:ea typeface="微软雅黑" panose="020B0503020204020204" pitchFamily="34" charset="-122"/>
              </a:rPr>
              <a:t>需要测量时请用万用表或示波器。</a:t>
            </a:r>
          </a:p>
        </p:txBody>
      </p:sp>
      <p:sp>
        <p:nvSpPr>
          <p:cNvPr id="39943" name="Text Box 7"/>
          <p:cNvSpPr txBox="1">
            <a:spLocks noChangeArrowheads="1"/>
          </p:cNvSpPr>
          <p:nvPr/>
        </p:nvSpPr>
        <p:spPr bwMode="auto">
          <a:xfrm>
            <a:off x="228600" y="1295400"/>
            <a:ext cx="1219200" cy="39687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zh-CN" altLang="en-US" sz="2000" b="1">
                <a:solidFill>
                  <a:srgbClr val="FF3300"/>
                </a:solidFill>
                <a:ea typeface="微软雅黑" panose="020B0503020204020204" pitchFamily="34" charset="-122"/>
              </a:rPr>
              <a:t>中上部</a:t>
            </a:r>
          </a:p>
        </p:txBody>
      </p:sp>
    </p:spTree>
    <p:extLst>
      <p:ext uri="{BB962C8B-B14F-4D97-AF65-F5344CB8AC3E}">
        <p14:creationId xmlns:p14="http://schemas.microsoft.com/office/powerpoint/2010/main" xmlns="" val="3210137230"/>
      </p:ext>
    </p:extLst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198438"/>
            <a:ext cx="7772400" cy="1143000"/>
          </a:xfrm>
        </p:spPr>
        <p:txBody>
          <a:bodyPr/>
          <a:lstStyle/>
          <a:p>
            <a:pPr eaLnBrk="1" hangingPunct="1"/>
            <a:r>
              <a:rPr lang="zh-CN" altLang="en-US" smtClean="0">
                <a:latin typeface="Times New Roman" panose="02020603050405020304" pitchFamily="18" charset="0"/>
              </a:rPr>
              <a:t>数 码 管 显 示</a:t>
            </a:r>
          </a:p>
        </p:txBody>
      </p:sp>
      <p:sp>
        <p:nvSpPr>
          <p:cNvPr id="40963" name="Text Box 3"/>
          <p:cNvSpPr txBox="1">
            <a:spLocks noChangeArrowheads="1"/>
          </p:cNvSpPr>
          <p:nvPr/>
        </p:nvSpPr>
        <p:spPr bwMode="gray">
          <a:xfrm>
            <a:off x="468313" y="4076700"/>
            <a:ext cx="8221662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zh-CN" sz="2800" b="1">
                <a:ea typeface="微软雅黑" panose="020B0503020204020204" pitchFamily="34" charset="-122"/>
              </a:rPr>
              <a:t>4</a:t>
            </a:r>
            <a:r>
              <a:rPr lang="zh-CN" altLang="en-US" sz="2800" b="1">
                <a:ea typeface="微软雅黑" panose="020B0503020204020204" pitchFamily="34" charset="-122"/>
              </a:rPr>
              <a:t>位动态显示：</a:t>
            </a:r>
            <a:r>
              <a:rPr lang="zh-CN" altLang="en-US" sz="2800">
                <a:ea typeface="微软雅黑" panose="020B0503020204020204" pitchFamily="34" charset="-122"/>
              </a:rPr>
              <a:t>数据信号“</a:t>
            </a:r>
            <a:r>
              <a:rPr lang="en-US" altLang="zh-CN" sz="2800">
                <a:ea typeface="微软雅黑" panose="020B0503020204020204" pitchFamily="34" charset="-122"/>
              </a:rPr>
              <a:t>DCBA”</a:t>
            </a:r>
            <a:r>
              <a:rPr lang="zh-CN" altLang="en-US" sz="2800">
                <a:ea typeface="微软雅黑" panose="020B0503020204020204" pitchFamily="34" charset="-122"/>
              </a:rPr>
              <a:t>高电平有效，</a:t>
            </a:r>
          </a:p>
          <a:p>
            <a:pPr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zh-CN" altLang="en-US" sz="2800">
                <a:ea typeface="微软雅黑" panose="020B0503020204020204" pitchFamily="34" charset="-122"/>
              </a:rPr>
              <a:t>                          数码管从左到右依次为</a:t>
            </a:r>
            <a:r>
              <a:rPr lang="en-US" altLang="zh-CN" sz="2800">
                <a:ea typeface="微软雅黑" panose="020B0503020204020204" pitchFamily="34" charset="-122"/>
              </a:rPr>
              <a:t>W1</a:t>
            </a:r>
            <a:r>
              <a:rPr lang="zh-CN" altLang="en-US" sz="2000">
                <a:ea typeface="微软雅黑" panose="020B0503020204020204" pitchFamily="34" charset="-122"/>
              </a:rPr>
              <a:t>～</a:t>
            </a:r>
            <a:r>
              <a:rPr lang="en-US" altLang="zh-CN" sz="2800">
                <a:ea typeface="微软雅黑" panose="020B0503020204020204" pitchFamily="34" charset="-122"/>
              </a:rPr>
              <a:t>W4</a:t>
            </a:r>
            <a:r>
              <a:rPr lang="zh-CN" altLang="en-US" sz="2800">
                <a:ea typeface="微软雅黑" panose="020B0503020204020204" pitchFamily="34" charset="-122"/>
              </a:rPr>
              <a:t> ，</a:t>
            </a:r>
          </a:p>
          <a:p>
            <a:pPr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zh-CN" altLang="en-US" sz="2800">
                <a:ea typeface="微软雅黑" panose="020B0503020204020204" pitchFamily="34" charset="-122"/>
              </a:rPr>
              <a:t>                          低电平有效。</a:t>
            </a:r>
          </a:p>
          <a:p>
            <a:pPr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zh-CN" sz="2800" b="1">
                <a:ea typeface="微软雅黑" panose="020B0503020204020204" pitchFamily="34" charset="-122"/>
              </a:rPr>
              <a:t>1</a:t>
            </a:r>
            <a:r>
              <a:rPr lang="zh-CN" altLang="en-US" sz="2800" b="1">
                <a:ea typeface="微软雅黑" panose="020B0503020204020204" pitchFamily="34" charset="-122"/>
              </a:rPr>
              <a:t>位静态显示：</a:t>
            </a:r>
            <a:r>
              <a:rPr lang="zh-CN" altLang="en-US" sz="2800">
                <a:ea typeface="微软雅黑" panose="020B0503020204020204" pitchFamily="34" charset="-122"/>
              </a:rPr>
              <a:t>公共端已连接，数据端高电平有效。</a:t>
            </a:r>
          </a:p>
        </p:txBody>
      </p:sp>
      <p:graphicFrame>
        <p:nvGraphicFramePr>
          <p:cNvPr id="40964" name="Object 4"/>
          <p:cNvGraphicFramePr>
            <a:graphicFrameLocks noGrp="1" noChangeAspect="1"/>
          </p:cNvGraphicFramePr>
          <p:nvPr>
            <p:ph idx="1"/>
          </p:nvPr>
        </p:nvGraphicFramePr>
        <p:xfrm>
          <a:off x="2411413" y="1376363"/>
          <a:ext cx="5905500" cy="2492375"/>
        </p:xfrm>
        <a:graphic>
          <a:graphicData uri="http://schemas.openxmlformats.org/presentationml/2006/ole">
            <p:oleObj spid="_x0000_s14339" name="Image" r:id="rId3" imgW="703442" imgH="296996" progId="">
              <p:embed/>
            </p:oleObj>
          </a:graphicData>
        </a:graphic>
      </p:graphicFrame>
      <p:sp>
        <p:nvSpPr>
          <p:cNvPr id="73733" name="Freeform 5"/>
          <p:cNvSpPr>
            <a:spLocks/>
          </p:cNvSpPr>
          <p:nvPr/>
        </p:nvSpPr>
        <p:spPr bwMode="gray">
          <a:xfrm>
            <a:off x="2051050" y="2816225"/>
            <a:ext cx="757238" cy="649288"/>
          </a:xfrm>
          <a:custGeom>
            <a:avLst/>
            <a:gdLst>
              <a:gd name="T0" fmla="*/ 2147483646 w 477"/>
              <a:gd name="T1" fmla="*/ 0 h 409"/>
              <a:gd name="T2" fmla="*/ 0 w 477"/>
              <a:gd name="T3" fmla="*/ 2147483646 h 409"/>
              <a:gd name="T4" fmla="*/ 2147483646 w 477"/>
              <a:gd name="T5" fmla="*/ 2147483646 h 409"/>
              <a:gd name="T6" fmla="*/ 0 60000 65536"/>
              <a:gd name="T7" fmla="*/ 0 60000 65536"/>
              <a:gd name="T8" fmla="*/ 0 60000 65536"/>
              <a:gd name="T9" fmla="*/ 0 w 477"/>
              <a:gd name="T10" fmla="*/ 0 h 409"/>
              <a:gd name="T11" fmla="*/ 477 w 477"/>
              <a:gd name="T12" fmla="*/ 409 h 40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77" h="409">
                <a:moveTo>
                  <a:pt x="477" y="0"/>
                </a:moveTo>
                <a:cubicBezTo>
                  <a:pt x="238" y="79"/>
                  <a:pt x="0" y="159"/>
                  <a:pt x="0" y="227"/>
                </a:cubicBezTo>
                <a:cubicBezTo>
                  <a:pt x="0" y="295"/>
                  <a:pt x="238" y="352"/>
                  <a:pt x="477" y="409"/>
                </a:cubicBezTo>
              </a:path>
            </a:pathLst>
          </a:custGeom>
          <a:noFill/>
          <a:ln w="28575" cap="flat" cmpd="sng">
            <a:solidFill>
              <a:srgbClr val="FF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40966" name="AutoShape 6"/>
          <p:cNvSpPr>
            <a:spLocks noChangeArrowheads="1"/>
          </p:cNvSpPr>
          <p:nvPr/>
        </p:nvSpPr>
        <p:spPr bwMode="gray">
          <a:xfrm>
            <a:off x="395288" y="2205038"/>
            <a:ext cx="1476375" cy="828675"/>
          </a:xfrm>
          <a:prstGeom prst="wedgeRoundRectCallout">
            <a:avLst>
              <a:gd name="adj1" fmla="val 78278"/>
              <a:gd name="adj2" fmla="val 37546"/>
              <a:gd name="adj3" fmla="val 16667"/>
            </a:avLst>
          </a:prstGeom>
          <a:noFill/>
          <a:ln w="28575" algn="ctr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zh-CN" altLang="en-US" sz="2000" b="1">
                <a:ea typeface="微软雅黑" panose="020B0503020204020204" pitchFamily="34" charset="-122"/>
              </a:rPr>
              <a:t>使用前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zh-CN" altLang="en-US" sz="2000" b="1">
                <a:ea typeface="微软雅黑" panose="020B0503020204020204" pitchFamily="34" charset="-122"/>
              </a:rPr>
              <a:t>必须短接</a:t>
            </a:r>
          </a:p>
        </p:txBody>
      </p:sp>
      <p:pic>
        <p:nvPicPr>
          <p:cNvPr id="40967" name="Picture 7" descr="0007(1)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2163" y="1592263"/>
            <a:ext cx="684212" cy="50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8" name="Text Box 8"/>
          <p:cNvSpPr txBox="1">
            <a:spLocks noChangeArrowheads="1"/>
          </p:cNvSpPr>
          <p:nvPr/>
        </p:nvSpPr>
        <p:spPr bwMode="auto">
          <a:xfrm>
            <a:off x="228600" y="1143000"/>
            <a:ext cx="1219200" cy="39687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zh-CN" altLang="en-US" sz="2000" b="1">
                <a:solidFill>
                  <a:srgbClr val="FF3300"/>
                </a:solidFill>
                <a:ea typeface="微软雅黑" panose="020B0503020204020204" pitchFamily="34" charset="-122"/>
              </a:rPr>
              <a:t>中上部</a:t>
            </a:r>
          </a:p>
        </p:txBody>
      </p:sp>
    </p:spTree>
    <p:extLst>
      <p:ext uri="{BB962C8B-B14F-4D97-AF65-F5344CB8AC3E}">
        <p14:creationId xmlns:p14="http://schemas.microsoft.com/office/powerpoint/2010/main" xmlns="" val="4291838496"/>
      </p:ext>
    </p:extLst>
  </p:cSld>
  <p:clrMapOvr>
    <a:masterClrMapping/>
  </p:clrMapOvr>
  <p:transition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CN" altLang="en-US" smtClean="0">
                <a:latin typeface="Times New Roman" panose="02020603050405020304" pitchFamily="18" charset="0"/>
              </a:rPr>
              <a:t>点 阵 显 示</a:t>
            </a:r>
          </a:p>
        </p:txBody>
      </p:sp>
      <p:sp>
        <p:nvSpPr>
          <p:cNvPr id="41987" name="Text Box 3"/>
          <p:cNvSpPr txBox="1">
            <a:spLocks noChangeArrowheads="1"/>
          </p:cNvSpPr>
          <p:nvPr/>
        </p:nvSpPr>
        <p:spPr bwMode="gray">
          <a:xfrm>
            <a:off x="611188" y="4437063"/>
            <a:ext cx="8135937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zh-CN" sz="2800" b="1">
                <a:ea typeface="微软雅黑" panose="020B0503020204020204" pitchFamily="34" charset="-122"/>
              </a:rPr>
              <a:t>5</a:t>
            </a:r>
            <a:r>
              <a:rPr lang="en-US" altLang="zh-CN" sz="2000" b="1">
                <a:ea typeface="微软雅黑" panose="020B0503020204020204" pitchFamily="34" charset="-122"/>
              </a:rPr>
              <a:t>×</a:t>
            </a:r>
            <a:r>
              <a:rPr lang="en-US" altLang="zh-CN" sz="2800" b="1">
                <a:ea typeface="微软雅黑" panose="020B0503020204020204" pitchFamily="34" charset="-122"/>
              </a:rPr>
              <a:t>7</a:t>
            </a:r>
            <a:r>
              <a:rPr lang="zh-CN" altLang="en-US" sz="2800" b="1">
                <a:ea typeface="微软雅黑" panose="020B0503020204020204" pitchFamily="34" charset="-122"/>
              </a:rPr>
              <a:t>点阵显示：</a:t>
            </a:r>
            <a:r>
              <a:rPr lang="en-US" altLang="zh-CN" sz="2800" b="1">
                <a:ea typeface="微软雅黑" panose="020B0503020204020204" pitchFamily="34" charset="-122"/>
              </a:rPr>
              <a:t>L1</a:t>
            </a:r>
            <a:r>
              <a:rPr lang="en-US" altLang="zh-CN" sz="2000" b="1">
                <a:ea typeface="微软雅黑" panose="020B0503020204020204" pitchFamily="34" charset="-122"/>
              </a:rPr>
              <a:t>—</a:t>
            </a:r>
            <a:r>
              <a:rPr lang="en-US" altLang="zh-CN" sz="2800" b="1">
                <a:ea typeface="微软雅黑" panose="020B0503020204020204" pitchFamily="34" charset="-122"/>
              </a:rPr>
              <a:t>L5</a:t>
            </a:r>
            <a:r>
              <a:rPr lang="zh-CN" altLang="en-US" sz="2800" b="1">
                <a:ea typeface="微软雅黑" panose="020B0503020204020204" pitchFamily="34" charset="-122"/>
              </a:rPr>
              <a:t>，</a:t>
            </a:r>
            <a:r>
              <a:rPr lang="en-US" altLang="zh-CN" sz="2800" b="1">
                <a:ea typeface="微软雅黑" panose="020B0503020204020204" pitchFamily="34" charset="-122"/>
              </a:rPr>
              <a:t>H1—H7</a:t>
            </a:r>
            <a:r>
              <a:rPr lang="zh-CN" altLang="en-US" sz="2800" b="1">
                <a:ea typeface="微软雅黑" panose="020B0503020204020204" pitchFamily="34" charset="-122"/>
              </a:rPr>
              <a:t>输入高电平有效。</a:t>
            </a:r>
          </a:p>
        </p:txBody>
      </p:sp>
      <p:sp>
        <p:nvSpPr>
          <p:cNvPr id="41988" name="AutoShape 4"/>
          <p:cNvSpPr>
            <a:spLocks noChangeArrowheads="1"/>
          </p:cNvSpPr>
          <p:nvPr/>
        </p:nvSpPr>
        <p:spPr bwMode="gray">
          <a:xfrm>
            <a:off x="1368425" y="2457450"/>
            <a:ext cx="1476375" cy="828675"/>
          </a:xfrm>
          <a:prstGeom prst="wedgeRoundRectCallout">
            <a:avLst>
              <a:gd name="adj1" fmla="val 81829"/>
              <a:gd name="adj2" fmla="val 37546"/>
              <a:gd name="adj3" fmla="val 16667"/>
            </a:avLst>
          </a:prstGeom>
          <a:noFill/>
          <a:ln w="28575" algn="ctr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zh-CN" altLang="en-US" sz="2000" b="1">
                <a:ea typeface="微软雅黑" panose="020B0503020204020204" pitchFamily="34" charset="-122"/>
              </a:rPr>
              <a:t>使用前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zh-CN" altLang="en-US" sz="2000" b="1">
                <a:ea typeface="微软雅黑" panose="020B0503020204020204" pitchFamily="34" charset="-122"/>
              </a:rPr>
              <a:t>必须短接</a:t>
            </a:r>
          </a:p>
        </p:txBody>
      </p:sp>
      <p:pic>
        <p:nvPicPr>
          <p:cNvPr id="41989" name="Picture 5" descr="0007(1)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65300" y="1844675"/>
            <a:ext cx="684213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1990" name="Object 6"/>
          <p:cNvGraphicFramePr>
            <a:graphicFrameLocks noGrp="1" noChangeAspect="1"/>
          </p:cNvGraphicFramePr>
          <p:nvPr>
            <p:ph idx="1"/>
          </p:nvPr>
        </p:nvGraphicFramePr>
        <p:xfrm>
          <a:off x="3419475" y="1773238"/>
          <a:ext cx="3600450" cy="2236787"/>
        </p:xfrm>
        <a:graphic>
          <a:graphicData uri="http://schemas.openxmlformats.org/presentationml/2006/ole">
            <p:oleObj spid="_x0000_s15363" name="Image" r:id="rId4" imgW="477359" imgH="296996" progId="">
              <p:embed/>
            </p:oleObj>
          </a:graphicData>
        </a:graphic>
      </p:graphicFrame>
      <p:sp>
        <p:nvSpPr>
          <p:cNvPr id="74759" name="Freeform 7"/>
          <p:cNvSpPr>
            <a:spLocks/>
          </p:cNvSpPr>
          <p:nvPr/>
        </p:nvSpPr>
        <p:spPr bwMode="gray">
          <a:xfrm>
            <a:off x="3024188" y="3068638"/>
            <a:ext cx="757237" cy="649287"/>
          </a:xfrm>
          <a:custGeom>
            <a:avLst/>
            <a:gdLst>
              <a:gd name="T0" fmla="*/ 2147483646 w 477"/>
              <a:gd name="T1" fmla="*/ 0 h 409"/>
              <a:gd name="T2" fmla="*/ 0 w 477"/>
              <a:gd name="T3" fmla="*/ 2147483646 h 409"/>
              <a:gd name="T4" fmla="*/ 2147483646 w 477"/>
              <a:gd name="T5" fmla="*/ 2147483646 h 409"/>
              <a:gd name="T6" fmla="*/ 0 60000 65536"/>
              <a:gd name="T7" fmla="*/ 0 60000 65536"/>
              <a:gd name="T8" fmla="*/ 0 60000 65536"/>
              <a:gd name="T9" fmla="*/ 0 w 477"/>
              <a:gd name="T10" fmla="*/ 0 h 409"/>
              <a:gd name="T11" fmla="*/ 477 w 477"/>
              <a:gd name="T12" fmla="*/ 409 h 40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77" h="409">
                <a:moveTo>
                  <a:pt x="477" y="0"/>
                </a:moveTo>
                <a:cubicBezTo>
                  <a:pt x="238" y="79"/>
                  <a:pt x="0" y="159"/>
                  <a:pt x="0" y="227"/>
                </a:cubicBezTo>
                <a:cubicBezTo>
                  <a:pt x="0" y="295"/>
                  <a:pt x="238" y="352"/>
                  <a:pt x="477" y="409"/>
                </a:cubicBezTo>
              </a:path>
            </a:pathLst>
          </a:custGeom>
          <a:noFill/>
          <a:ln w="28575" cap="flat" cmpd="sng">
            <a:solidFill>
              <a:srgbClr val="FF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41992" name="Text Box 8"/>
          <p:cNvSpPr txBox="1">
            <a:spLocks noChangeArrowheads="1"/>
          </p:cNvSpPr>
          <p:nvPr/>
        </p:nvSpPr>
        <p:spPr bwMode="auto">
          <a:xfrm>
            <a:off x="228600" y="1295400"/>
            <a:ext cx="1219200" cy="39687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zh-CN" altLang="en-US" sz="2000" b="1">
                <a:solidFill>
                  <a:srgbClr val="FF3300"/>
                </a:solidFill>
                <a:ea typeface="微软雅黑" panose="020B0503020204020204" pitchFamily="34" charset="-122"/>
              </a:rPr>
              <a:t>右上角</a:t>
            </a:r>
          </a:p>
        </p:txBody>
      </p:sp>
    </p:spTree>
    <p:extLst>
      <p:ext uri="{BB962C8B-B14F-4D97-AF65-F5344CB8AC3E}">
        <p14:creationId xmlns:p14="http://schemas.microsoft.com/office/powerpoint/2010/main" xmlns="" val="2702632990"/>
      </p:ext>
    </p:extLst>
  </p:cSld>
  <p:clrMapOvr>
    <a:masterClrMapping/>
  </p:clrMapOvr>
  <p:transition advClick="0"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747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eaLnBrk="1" hangingPunct="1"/>
            <a:r>
              <a:rPr lang="zh-CN" altLang="en-US" smtClean="0">
                <a:ea typeface="微软雅黑" panose="020B0503020204020204" pitchFamily="34" charset="-122"/>
              </a:rPr>
              <a:t>分 立 元 件 接 线 区</a:t>
            </a:r>
          </a:p>
        </p:txBody>
      </p:sp>
      <p:graphicFrame>
        <p:nvGraphicFramePr>
          <p:cNvPr id="43011" name="Object 5"/>
          <p:cNvGraphicFramePr>
            <a:graphicFrameLocks noGrp="1" noChangeAspect="1"/>
          </p:cNvGraphicFramePr>
          <p:nvPr>
            <p:ph sz="quarter" idx="4"/>
          </p:nvPr>
        </p:nvGraphicFramePr>
        <p:xfrm>
          <a:off x="1692275" y="1196975"/>
          <a:ext cx="5472113" cy="3825875"/>
        </p:xfrm>
        <a:graphic>
          <a:graphicData uri="http://schemas.openxmlformats.org/presentationml/2006/ole">
            <p:oleObj spid="_x0000_s16387" name="Image" r:id="rId3" imgW="1203852" imgH="840605" progId="">
              <p:embed/>
            </p:oleObj>
          </a:graphicData>
        </a:graphic>
      </p:graphicFrame>
      <p:sp>
        <p:nvSpPr>
          <p:cNvPr id="43012" name="Rectangle 8"/>
          <p:cNvSpPr>
            <a:spLocks noChangeArrowheads="1"/>
          </p:cNvSpPr>
          <p:nvPr/>
        </p:nvSpPr>
        <p:spPr bwMode="gray">
          <a:xfrm>
            <a:off x="6588125" y="2708275"/>
            <a:ext cx="215900" cy="1225550"/>
          </a:xfrm>
          <a:prstGeom prst="rect">
            <a:avLst/>
          </a:prstGeom>
          <a:noFill/>
          <a:ln w="28575" algn="ctr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2400">
              <a:ea typeface="微软雅黑" panose="020B0503020204020204" pitchFamily="34" charset="-122"/>
            </a:endParaRPr>
          </a:p>
        </p:txBody>
      </p:sp>
      <p:sp>
        <p:nvSpPr>
          <p:cNvPr id="43013" name="AutoShape 9"/>
          <p:cNvSpPr>
            <a:spLocks noChangeArrowheads="1"/>
          </p:cNvSpPr>
          <p:nvPr/>
        </p:nvSpPr>
        <p:spPr bwMode="gray">
          <a:xfrm>
            <a:off x="5508625" y="5157788"/>
            <a:ext cx="1873250" cy="1044575"/>
          </a:xfrm>
          <a:prstGeom prst="wedgeRoundRectCallout">
            <a:avLst>
              <a:gd name="adj1" fmla="val 16694"/>
              <a:gd name="adj2" fmla="val -168389"/>
              <a:gd name="adj3" fmla="val 16667"/>
            </a:avLst>
          </a:prstGeom>
          <a:noFill/>
          <a:ln w="28575" algn="ctr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zh-CN" altLang="en-US" sz="2000" b="1">
                <a:ea typeface="微软雅黑" panose="020B0503020204020204" pitchFamily="34" charset="-122"/>
              </a:rPr>
              <a:t>大孔插针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zh-CN" altLang="en-US" sz="2000" b="1">
                <a:ea typeface="微软雅黑" panose="020B0503020204020204" pitchFamily="34" charset="-122"/>
              </a:rPr>
              <a:t>插稳压管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zh-CN" altLang="en-US" sz="2000" b="1">
                <a:ea typeface="微软雅黑" panose="020B0503020204020204" pitchFamily="34" charset="-122"/>
              </a:rPr>
              <a:t>发光二极管</a:t>
            </a:r>
          </a:p>
        </p:txBody>
      </p:sp>
      <p:pic>
        <p:nvPicPr>
          <p:cNvPr id="43014" name="Picture 10" descr="0007(1)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288" y="5373688"/>
            <a:ext cx="684212" cy="50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5" name="Rectangle 11"/>
          <p:cNvSpPr>
            <a:spLocks noChangeArrowheads="1"/>
          </p:cNvSpPr>
          <p:nvPr/>
        </p:nvSpPr>
        <p:spPr bwMode="gray">
          <a:xfrm>
            <a:off x="2124075" y="2420938"/>
            <a:ext cx="3671888" cy="1800225"/>
          </a:xfrm>
          <a:prstGeom prst="rect">
            <a:avLst/>
          </a:prstGeom>
          <a:noFill/>
          <a:ln w="28575" algn="ctr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2400">
              <a:ea typeface="微软雅黑" panose="020B0503020204020204" pitchFamily="34" charset="-122"/>
            </a:endParaRPr>
          </a:p>
        </p:txBody>
      </p:sp>
      <p:sp>
        <p:nvSpPr>
          <p:cNvPr id="43016" name="AutoShape 12"/>
          <p:cNvSpPr>
            <a:spLocks noChangeArrowheads="1"/>
          </p:cNvSpPr>
          <p:nvPr/>
        </p:nvSpPr>
        <p:spPr bwMode="gray">
          <a:xfrm>
            <a:off x="2339975" y="5084763"/>
            <a:ext cx="2449513" cy="1044575"/>
          </a:xfrm>
          <a:prstGeom prst="wedgeRoundRectCallout">
            <a:avLst>
              <a:gd name="adj1" fmla="val 27704"/>
              <a:gd name="adj2" fmla="val -141792"/>
              <a:gd name="adj3" fmla="val 16667"/>
            </a:avLst>
          </a:prstGeom>
          <a:noFill/>
          <a:ln w="28575" algn="ctr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zh-CN" altLang="en-US" sz="2000" b="1">
                <a:ea typeface="微软雅黑" panose="020B0503020204020204" pitchFamily="34" charset="-122"/>
              </a:rPr>
              <a:t>白线相连表示内部覆铜层连接，电气导通！！</a:t>
            </a:r>
          </a:p>
        </p:txBody>
      </p:sp>
      <p:sp>
        <p:nvSpPr>
          <p:cNvPr id="43017" name="Text Box 13"/>
          <p:cNvSpPr txBox="1">
            <a:spLocks noChangeArrowheads="1"/>
          </p:cNvSpPr>
          <p:nvPr/>
        </p:nvSpPr>
        <p:spPr bwMode="auto">
          <a:xfrm>
            <a:off x="228600" y="1295400"/>
            <a:ext cx="1219200" cy="39687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zh-CN" altLang="en-US" sz="2000" b="1">
                <a:solidFill>
                  <a:srgbClr val="FF3300"/>
                </a:solidFill>
                <a:ea typeface="微软雅黑" panose="020B0503020204020204" pitchFamily="34" charset="-122"/>
              </a:rPr>
              <a:t>左下部</a:t>
            </a:r>
          </a:p>
        </p:txBody>
      </p:sp>
    </p:spTree>
    <p:extLst>
      <p:ext uri="{BB962C8B-B14F-4D97-AF65-F5344CB8AC3E}">
        <p14:creationId xmlns:p14="http://schemas.microsoft.com/office/powerpoint/2010/main" xmlns="" val="3863206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灯片编号占位符 5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FF04412-2559-49EA-BE68-235840294594}" type="slidenum">
              <a:rPr lang="en-US" altLang="zh-CN" sz="1400"/>
              <a:pPr>
                <a:spcBef>
                  <a:spcPct val="0"/>
                </a:spcBef>
                <a:buFontTx/>
                <a:buNone/>
              </a:pPr>
              <a:t>4</a:t>
            </a:fld>
            <a:endParaRPr lang="en-US" altLang="zh-CN" sz="1400"/>
          </a:p>
        </p:txBody>
      </p:sp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>
          <a:xfrm>
            <a:off x="2268538" y="0"/>
            <a:ext cx="4362450" cy="936625"/>
          </a:xfrm>
        </p:spPr>
        <p:txBody>
          <a:bodyPr/>
          <a:lstStyle/>
          <a:p>
            <a:pPr eaLnBrk="1" hangingPunct="1"/>
            <a:r>
              <a:rPr lang="zh-CN" altLang="en-US" sz="4000" b="1" smtClean="0">
                <a:latin typeface="微软雅黑" panose="020B0503020204020204" pitchFamily="34" charset="-122"/>
              </a:rPr>
              <a:t>课程任务</a:t>
            </a:r>
          </a:p>
        </p:txBody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908050"/>
            <a:ext cx="8713788" cy="5256213"/>
          </a:xfrm>
        </p:spPr>
        <p:txBody>
          <a:bodyPr/>
          <a:lstStyle/>
          <a:p>
            <a:pPr eaLnBrk="1" hangingPunct="1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altLang="zh-CN" sz="2400" dirty="0" smtClean="0">
                <a:latin typeface="微软雅黑" panose="020B0503020204020204" pitchFamily="34" charset="-122"/>
              </a:rPr>
              <a:t>1</a:t>
            </a:r>
            <a:r>
              <a:rPr lang="zh-CN" altLang="en-US" sz="2400" dirty="0" smtClean="0">
                <a:latin typeface="微软雅黑" panose="020B0503020204020204" pitchFamily="34" charset="-122"/>
              </a:rPr>
              <a:t>．巩固、深化所学的相关理论知识。</a:t>
            </a:r>
          </a:p>
          <a:p>
            <a:pPr eaLnBrk="1" hangingPunct="1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altLang="zh-CN" sz="2400" dirty="0" smtClean="0">
                <a:latin typeface="微软雅黑" panose="020B0503020204020204" pitchFamily="34" charset="-122"/>
              </a:rPr>
              <a:t>2</a:t>
            </a:r>
            <a:r>
              <a:rPr lang="zh-CN" altLang="en-US" sz="2400" dirty="0" smtClean="0">
                <a:latin typeface="微软雅黑" panose="020B0503020204020204" pitchFamily="34" charset="-122"/>
              </a:rPr>
              <a:t>．讲授电路设计和实验技术方面的知识。</a:t>
            </a:r>
          </a:p>
          <a:p>
            <a:pPr eaLnBrk="1" hangingPunct="1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altLang="zh-CN" sz="2400" dirty="0" smtClean="0">
                <a:latin typeface="微软雅黑" panose="020B0503020204020204" pitchFamily="34" charset="-122"/>
              </a:rPr>
              <a:t>3</a:t>
            </a:r>
            <a:r>
              <a:rPr lang="zh-CN" altLang="en-US" sz="2400" dirty="0" smtClean="0">
                <a:latin typeface="微软雅黑" panose="020B0503020204020204" pitchFamily="34" charset="-122"/>
              </a:rPr>
              <a:t>．培养学生在电路装配、仪表使用、电路调测、实验数据分析处理、实验报告撰写等方面的技能。</a:t>
            </a:r>
          </a:p>
          <a:p>
            <a:pPr eaLnBrk="1" hangingPunct="1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altLang="zh-CN" sz="2400" dirty="0" smtClean="0">
                <a:latin typeface="微软雅黑" panose="020B0503020204020204" pitchFamily="34" charset="-122"/>
              </a:rPr>
              <a:t>4</a:t>
            </a:r>
            <a:r>
              <a:rPr lang="zh-CN" altLang="en-US" sz="2400" dirty="0" smtClean="0">
                <a:latin typeface="微软雅黑" panose="020B0503020204020204" pitchFamily="34" charset="-122"/>
              </a:rPr>
              <a:t>．初步掌握电子电路设计自动化</a:t>
            </a:r>
            <a:r>
              <a:rPr lang="en-US" altLang="zh-CN" sz="2400" dirty="0" smtClean="0">
                <a:latin typeface="微软雅黑" panose="020B0503020204020204" pitchFamily="34" charset="-122"/>
              </a:rPr>
              <a:t>(EDA)</a:t>
            </a:r>
            <a:r>
              <a:rPr lang="zh-CN" altLang="en-US" sz="2400" dirty="0" smtClean="0">
                <a:latin typeface="微软雅黑" panose="020B0503020204020204" pitchFamily="34" charset="-122"/>
              </a:rPr>
              <a:t>软件使用方法。</a:t>
            </a:r>
          </a:p>
          <a:p>
            <a:pPr eaLnBrk="1" hangingPunct="1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altLang="zh-CN" sz="2400" dirty="0" smtClean="0">
                <a:latin typeface="微软雅黑" panose="020B0503020204020204" pitchFamily="34" charset="-122"/>
              </a:rPr>
              <a:t>5</a:t>
            </a:r>
            <a:r>
              <a:rPr lang="zh-CN" altLang="en-US" sz="2400" dirty="0" smtClean="0">
                <a:latin typeface="微软雅黑" panose="020B0503020204020204" pitchFamily="34" charset="-122"/>
              </a:rPr>
              <a:t>．培养学生在电路方面的工程和技术观点，自觉应用理论知识分析和解决问题的能力，严谨细致的作风和不断创新的能力。</a:t>
            </a:r>
          </a:p>
          <a:p>
            <a:pPr eaLnBrk="1" hangingPunct="1">
              <a:lnSpc>
                <a:spcPct val="150000"/>
              </a:lnSpc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zh-CN" altLang="en-US" sz="2400" dirty="0" smtClean="0">
                <a:latin typeface="微软雅黑" panose="020B0503020204020204" pitchFamily="34" charset="-122"/>
              </a:rPr>
              <a:t>课程内容包括</a:t>
            </a:r>
            <a:r>
              <a:rPr lang="zh-CN" altLang="en-US" sz="2400" b="1" dirty="0" smtClean="0">
                <a:solidFill>
                  <a:srgbClr val="FFFF00"/>
                </a:solidFill>
                <a:latin typeface="微软雅黑" panose="020B0503020204020204" pitchFamily="34" charset="-122"/>
              </a:rPr>
              <a:t>电路分析实验、模拟电路实验</a:t>
            </a:r>
            <a:r>
              <a:rPr lang="zh-CN" altLang="en-US" sz="2400" dirty="0" smtClean="0">
                <a:latin typeface="微软雅黑" panose="020B0503020204020204" pitchFamily="34" charset="-122"/>
              </a:rPr>
              <a:t>和</a:t>
            </a:r>
            <a:r>
              <a:rPr lang="zh-CN" altLang="en-US" sz="2400" b="1" dirty="0" smtClean="0">
                <a:solidFill>
                  <a:srgbClr val="FFC000"/>
                </a:solidFill>
                <a:latin typeface="微软雅黑" panose="020B0503020204020204" pitchFamily="34" charset="-122"/>
              </a:rPr>
              <a:t>数字电路实验</a:t>
            </a:r>
            <a:r>
              <a:rPr lang="zh-CN" altLang="en-US" sz="2400" dirty="0" smtClean="0">
                <a:latin typeface="微软雅黑" panose="020B0503020204020204" pitchFamily="34" charset="-122"/>
              </a:rPr>
              <a:t>。</a:t>
            </a:r>
            <a:r>
              <a:rPr lang="en-US" altLang="zh-CN" sz="2400" dirty="0" smtClean="0">
                <a:latin typeface="微软雅黑" panose="020B0503020204020204" pitchFamily="34" charset="-122"/>
              </a:rPr>
              <a:t>48</a:t>
            </a:r>
            <a:r>
              <a:rPr lang="zh-CN" altLang="en-US" sz="2400" dirty="0" smtClean="0">
                <a:latin typeface="微软雅黑" panose="020B0503020204020204" pitchFamily="34" charset="-122"/>
              </a:rPr>
              <a:t>课时、</a:t>
            </a:r>
            <a:r>
              <a:rPr lang="en-US" altLang="zh-CN" sz="2400" dirty="0" smtClean="0">
                <a:latin typeface="微软雅黑" panose="020B0503020204020204" pitchFamily="34" charset="-122"/>
              </a:rPr>
              <a:t>3</a:t>
            </a:r>
            <a:r>
              <a:rPr lang="zh-CN" altLang="en-US" sz="2400" dirty="0" smtClean="0">
                <a:latin typeface="微软雅黑" panose="020B0503020204020204" pitchFamily="34" charset="-122"/>
              </a:rPr>
              <a:t>学分。 </a:t>
            </a:r>
          </a:p>
        </p:txBody>
      </p:sp>
    </p:spTree>
    <p:extLst>
      <p:ext uri="{BB962C8B-B14F-4D97-AF65-F5344CB8AC3E}">
        <p14:creationId xmlns:p14="http://schemas.microsoft.com/office/powerpoint/2010/main" xmlns="" val="3087865228"/>
      </p:ext>
    </p:extLst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eaLnBrk="1" hangingPunct="1"/>
            <a:r>
              <a:rPr lang="zh-CN" altLang="en-US" smtClean="0">
                <a:ea typeface="微软雅黑" panose="020B0503020204020204" pitchFamily="34" charset="-122"/>
              </a:rPr>
              <a:t>数 字 电 路 接 线 区</a:t>
            </a:r>
          </a:p>
        </p:txBody>
      </p:sp>
      <p:graphicFrame>
        <p:nvGraphicFramePr>
          <p:cNvPr id="44035" name="Object 3"/>
          <p:cNvGraphicFramePr>
            <a:graphicFrameLocks noGrp="1" noChangeAspect="1"/>
          </p:cNvGraphicFramePr>
          <p:nvPr>
            <p:ph sz="quarter" idx="1"/>
          </p:nvPr>
        </p:nvGraphicFramePr>
        <p:xfrm>
          <a:off x="3024188" y="1412875"/>
          <a:ext cx="2736850" cy="1139825"/>
        </p:xfrm>
        <a:graphic>
          <a:graphicData uri="http://schemas.openxmlformats.org/presentationml/2006/ole">
            <p:oleObj spid="_x0000_s17414" name="Image" r:id="rId3" imgW="739074" imgH="308517" progId="">
              <p:embed/>
            </p:oleObj>
          </a:graphicData>
        </a:graphic>
      </p:graphicFrame>
      <p:graphicFrame>
        <p:nvGraphicFramePr>
          <p:cNvPr id="44036" name="Object 4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611188" y="1376363"/>
          <a:ext cx="2160587" cy="2160587"/>
        </p:xfrm>
        <a:graphic>
          <a:graphicData uri="http://schemas.openxmlformats.org/presentationml/2006/ole">
            <p:oleObj spid="_x0000_s17415" name="Image" r:id="rId4" imgW="631089" imgH="632158" progId="">
              <p:embed/>
            </p:oleObj>
          </a:graphicData>
        </a:graphic>
      </p:graphicFrame>
      <p:graphicFrame>
        <p:nvGraphicFramePr>
          <p:cNvPr id="44037" name="Object 5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6011863" y="1412875"/>
          <a:ext cx="2195512" cy="1100138"/>
        </p:xfrm>
        <a:graphic>
          <a:graphicData uri="http://schemas.openxmlformats.org/presentationml/2006/ole">
            <p:oleObj spid="_x0000_s17416" name="Image" r:id="rId5" imgW="595430" imgH="298444" progId="">
              <p:embed/>
            </p:oleObj>
          </a:graphicData>
        </a:graphic>
      </p:graphicFrame>
      <p:graphicFrame>
        <p:nvGraphicFramePr>
          <p:cNvPr id="44038" name="Object 6"/>
          <p:cNvGraphicFramePr>
            <a:graphicFrameLocks noGrp="1" noChangeAspect="1"/>
          </p:cNvGraphicFramePr>
          <p:nvPr>
            <p:ph sz="quarter" idx="4"/>
          </p:nvPr>
        </p:nvGraphicFramePr>
        <p:xfrm>
          <a:off x="684213" y="3716338"/>
          <a:ext cx="2052637" cy="1127125"/>
        </p:xfrm>
        <a:graphic>
          <a:graphicData uri="http://schemas.openxmlformats.org/presentationml/2006/ole">
            <p:oleObj spid="_x0000_s17417" name="Image" r:id="rId6" imgW="533164" imgH="294479" progId="">
              <p:embed/>
            </p:oleObj>
          </a:graphicData>
        </a:graphic>
      </p:graphicFrame>
      <p:sp>
        <p:nvSpPr>
          <p:cNvPr id="44039" name="Text Box 7"/>
          <p:cNvSpPr txBox="1">
            <a:spLocks noChangeArrowheads="1"/>
          </p:cNvSpPr>
          <p:nvPr/>
        </p:nvSpPr>
        <p:spPr bwMode="gray">
          <a:xfrm>
            <a:off x="4176713" y="2924175"/>
            <a:ext cx="4427537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zh-CN" altLang="en-US" sz="2400" b="1">
                <a:ea typeface="微软雅黑" panose="020B0503020204020204" pitchFamily="34" charset="-122"/>
              </a:rPr>
              <a:t>数字集成电路接线区提供：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zh-CN" sz="2400" b="1">
                <a:ea typeface="微软雅黑" panose="020B0503020204020204" pitchFamily="34" charset="-122"/>
              </a:rPr>
              <a:t>40</a:t>
            </a:r>
            <a:r>
              <a:rPr lang="zh-CN" altLang="en-US" sz="2400" b="1">
                <a:ea typeface="微软雅黑" panose="020B0503020204020204" pitchFamily="34" charset="-122"/>
              </a:rPr>
              <a:t>脚锁紧座</a:t>
            </a:r>
            <a:r>
              <a:rPr lang="en-US" altLang="zh-CN" sz="2400" b="1">
                <a:ea typeface="微软雅黑" panose="020B0503020204020204" pitchFamily="34" charset="-122"/>
              </a:rPr>
              <a:t>1</a:t>
            </a:r>
            <a:r>
              <a:rPr lang="zh-CN" altLang="en-US" sz="2400" b="1">
                <a:ea typeface="微软雅黑" panose="020B0503020204020204" pitchFamily="34" charset="-122"/>
              </a:rPr>
              <a:t>个，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zh-CN" sz="2400" b="1">
                <a:ea typeface="微软雅黑" panose="020B0503020204020204" pitchFamily="34" charset="-122"/>
              </a:rPr>
              <a:t>20</a:t>
            </a:r>
            <a:r>
              <a:rPr lang="zh-CN" altLang="en-US" sz="2400" b="1">
                <a:ea typeface="微软雅黑" panose="020B0503020204020204" pitchFamily="34" charset="-122"/>
              </a:rPr>
              <a:t>脚</a:t>
            </a:r>
            <a:r>
              <a:rPr lang="en-US" altLang="zh-CN" sz="2400" b="1">
                <a:ea typeface="微软雅黑" panose="020B0503020204020204" pitchFamily="34" charset="-122"/>
              </a:rPr>
              <a:t>DIP</a:t>
            </a:r>
            <a:r>
              <a:rPr lang="zh-CN" altLang="en-US" sz="2400" b="1">
                <a:ea typeface="微软雅黑" panose="020B0503020204020204" pitchFamily="34" charset="-122"/>
              </a:rPr>
              <a:t>插座</a:t>
            </a:r>
            <a:r>
              <a:rPr lang="en-US" altLang="zh-CN" sz="2400" b="1">
                <a:ea typeface="微软雅黑" panose="020B0503020204020204" pitchFamily="34" charset="-122"/>
              </a:rPr>
              <a:t>1</a:t>
            </a:r>
            <a:r>
              <a:rPr lang="zh-CN" altLang="en-US" sz="2400" b="1">
                <a:ea typeface="微软雅黑" panose="020B0503020204020204" pitchFamily="34" charset="-122"/>
              </a:rPr>
              <a:t>个，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zh-CN" sz="2400" b="1">
                <a:ea typeface="微软雅黑" panose="020B0503020204020204" pitchFamily="34" charset="-122"/>
              </a:rPr>
              <a:t>16</a:t>
            </a:r>
            <a:r>
              <a:rPr lang="zh-CN" altLang="en-US" sz="2400" b="1">
                <a:ea typeface="微软雅黑" panose="020B0503020204020204" pitchFamily="34" charset="-122"/>
              </a:rPr>
              <a:t>脚</a:t>
            </a:r>
            <a:r>
              <a:rPr lang="en-US" altLang="zh-CN" sz="2400" b="1">
                <a:ea typeface="微软雅黑" panose="020B0503020204020204" pitchFamily="34" charset="-122"/>
              </a:rPr>
              <a:t>DIP</a:t>
            </a:r>
            <a:r>
              <a:rPr lang="zh-CN" altLang="en-US" sz="2400" b="1">
                <a:ea typeface="微软雅黑" panose="020B0503020204020204" pitchFamily="34" charset="-122"/>
              </a:rPr>
              <a:t>插座</a:t>
            </a:r>
            <a:r>
              <a:rPr lang="en-US" altLang="zh-CN" sz="2400" b="1">
                <a:ea typeface="微软雅黑" panose="020B0503020204020204" pitchFamily="34" charset="-122"/>
              </a:rPr>
              <a:t>4</a:t>
            </a:r>
            <a:r>
              <a:rPr lang="zh-CN" altLang="en-US" sz="2400" b="1">
                <a:ea typeface="微软雅黑" panose="020B0503020204020204" pitchFamily="34" charset="-122"/>
              </a:rPr>
              <a:t>个，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zh-CN" sz="2400" b="1">
                <a:ea typeface="微软雅黑" panose="020B0503020204020204" pitchFamily="34" charset="-122"/>
              </a:rPr>
              <a:t>14</a:t>
            </a:r>
            <a:r>
              <a:rPr lang="zh-CN" altLang="en-US" sz="2400" b="1">
                <a:ea typeface="微软雅黑" panose="020B0503020204020204" pitchFamily="34" charset="-122"/>
              </a:rPr>
              <a:t>脚</a:t>
            </a:r>
            <a:r>
              <a:rPr lang="en-US" altLang="zh-CN" sz="2400" b="1">
                <a:ea typeface="微软雅黑" panose="020B0503020204020204" pitchFamily="34" charset="-122"/>
              </a:rPr>
              <a:t>DIP</a:t>
            </a:r>
            <a:r>
              <a:rPr lang="zh-CN" altLang="en-US" sz="2400" b="1">
                <a:ea typeface="微软雅黑" panose="020B0503020204020204" pitchFamily="34" charset="-122"/>
              </a:rPr>
              <a:t>插座</a:t>
            </a:r>
            <a:r>
              <a:rPr lang="en-US" altLang="zh-CN" sz="2400" b="1">
                <a:ea typeface="微软雅黑" panose="020B0503020204020204" pitchFamily="34" charset="-122"/>
              </a:rPr>
              <a:t>3</a:t>
            </a:r>
            <a:r>
              <a:rPr lang="zh-CN" altLang="en-US" sz="2400" b="1">
                <a:ea typeface="微软雅黑" panose="020B0503020204020204" pitchFamily="34" charset="-122"/>
              </a:rPr>
              <a:t>个。</a:t>
            </a:r>
          </a:p>
        </p:txBody>
      </p:sp>
      <p:sp>
        <p:nvSpPr>
          <p:cNvPr id="44040" name="Text Box 8"/>
          <p:cNvSpPr txBox="1">
            <a:spLocks noChangeArrowheads="1"/>
          </p:cNvSpPr>
          <p:nvPr/>
        </p:nvSpPr>
        <p:spPr bwMode="gray">
          <a:xfrm>
            <a:off x="539750" y="5084763"/>
            <a:ext cx="2736850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zh-CN" sz="2000" b="1">
                <a:ea typeface="微软雅黑" panose="020B0503020204020204" pitchFamily="34" charset="-122"/>
              </a:rPr>
              <a:t>“+5V”</a:t>
            </a:r>
            <a:r>
              <a:rPr lang="zh-CN" altLang="en-US" sz="2000" b="1">
                <a:ea typeface="微软雅黑" panose="020B0503020204020204" pitchFamily="34" charset="-122"/>
              </a:rPr>
              <a:t>和“</a:t>
            </a:r>
            <a:r>
              <a:rPr lang="en-US" altLang="zh-CN" sz="2000" b="1">
                <a:ea typeface="微软雅黑" panose="020B0503020204020204" pitchFamily="34" charset="-122"/>
              </a:rPr>
              <a:t>GND”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zh-CN" altLang="en-US" sz="2000" b="1">
                <a:ea typeface="微软雅黑" panose="020B0503020204020204" pitchFamily="34" charset="-122"/>
              </a:rPr>
              <a:t>之间接有</a:t>
            </a:r>
            <a:r>
              <a:rPr lang="en-US" altLang="zh-CN" sz="2000" b="1">
                <a:ea typeface="微软雅黑" panose="020B0503020204020204" pitchFamily="34" charset="-122"/>
              </a:rPr>
              <a:t>0.1uF</a:t>
            </a:r>
            <a:r>
              <a:rPr lang="zh-CN" altLang="en-US" sz="2000" b="1">
                <a:ea typeface="微软雅黑" panose="020B0503020204020204" pitchFamily="34" charset="-122"/>
              </a:rPr>
              <a:t>电容。</a:t>
            </a:r>
            <a:endParaRPr lang="en-US" altLang="zh-CN" sz="2000" b="1">
              <a:ea typeface="微软雅黑" panose="020B0503020204020204" pitchFamily="34" charset="-122"/>
            </a:endParaRPr>
          </a:p>
        </p:txBody>
      </p:sp>
      <p:sp>
        <p:nvSpPr>
          <p:cNvPr id="44041" name="Line 9"/>
          <p:cNvSpPr>
            <a:spLocks noChangeShapeType="1"/>
          </p:cNvSpPr>
          <p:nvPr/>
        </p:nvSpPr>
        <p:spPr bwMode="gray">
          <a:xfrm flipH="1" flipV="1">
            <a:off x="935038" y="4329113"/>
            <a:ext cx="144462" cy="792162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44042" name="Line 10"/>
          <p:cNvSpPr>
            <a:spLocks noChangeShapeType="1"/>
          </p:cNvSpPr>
          <p:nvPr/>
        </p:nvSpPr>
        <p:spPr bwMode="gray">
          <a:xfrm flipV="1">
            <a:off x="2303463" y="4292600"/>
            <a:ext cx="180975" cy="8286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44043" name="Text Box 11"/>
          <p:cNvSpPr txBox="1">
            <a:spLocks noChangeArrowheads="1"/>
          </p:cNvSpPr>
          <p:nvPr/>
        </p:nvSpPr>
        <p:spPr bwMode="auto">
          <a:xfrm>
            <a:off x="609600" y="990600"/>
            <a:ext cx="1219200" cy="39687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zh-CN" altLang="en-US" sz="2000" b="1">
                <a:solidFill>
                  <a:srgbClr val="FF3300"/>
                </a:solidFill>
                <a:ea typeface="微软雅黑" panose="020B0503020204020204" pitchFamily="34" charset="-122"/>
              </a:rPr>
              <a:t>左中部</a:t>
            </a:r>
          </a:p>
        </p:txBody>
      </p:sp>
      <p:sp>
        <p:nvSpPr>
          <p:cNvPr id="44044" name="Text Box 12"/>
          <p:cNvSpPr txBox="1">
            <a:spLocks noChangeArrowheads="1"/>
          </p:cNvSpPr>
          <p:nvPr/>
        </p:nvSpPr>
        <p:spPr bwMode="auto">
          <a:xfrm>
            <a:off x="5181600" y="990600"/>
            <a:ext cx="1219200" cy="39687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zh-CN" altLang="en-US" sz="2000" b="1">
                <a:solidFill>
                  <a:srgbClr val="FF3300"/>
                </a:solidFill>
                <a:ea typeface="微软雅黑" panose="020B0503020204020204" pitchFamily="34" charset="-122"/>
              </a:rPr>
              <a:t>右中部</a:t>
            </a:r>
          </a:p>
        </p:txBody>
      </p:sp>
      <p:sp>
        <p:nvSpPr>
          <p:cNvPr id="44045" name="Text Box 13"/>
          <p:cNvSpPr txBox="1">
            <a:spLocks noChangeArrowheads="1"/>
          </p:cNvSpPr>
          <p:nvPr/>
        </p:nvSpPr>
        <p:spPr bwMode="auto">
          <a:xfrm>
            <a:off x="3505200" y="1905000"/>
            <a:ext cx="1219200" cy="39687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zh-CN" altLang="en-US" sz="2000" b="1">
                <a:solidFill>
                  <a:srgbClr val="FF3300"/>
                </a:solidFill>
                <a:ea typeface="微软雅黑" panose="020B0503020204020204" pitchFamily="34" charset="-122"/>
              </a:rPr>
              <a:t>两侧</a:t>
            </a:r>
          </a:p>
        </p:txBody>
      </p:sp>
    </p:spTree>
    <p:extLst>
      <p:ext uri="{BB962C8B-B14F-4D97-AF65-F5344CB8AC3E}">
        <p14:creationId xmlns:p14="http://schemas.microsoft.com/office/powerpoint/2010/main" xmlns="" val="2113571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eaLnBrk="1" hangingPunct="1"/>
            <a:r>
              <a:rPr lang="zh-CN" altLang="en-US" smtClean="0">
                <a:ea typeface="微软雅黑" panose="020B0503020204020204" pitchFamily="34" charset="-122"/>
              </a:rPr>
              <a:t>外接仪器接线柱</a:t>
            </a:r>
          </a:p>
        </p:txBody>
      </p:sp>
      <p:sp>
        <p:nvSpPr>
          <p:cNvPr id="45059" name="Text Box 3"/>
          <p:cNvSpPr txBox="1">
            <a:spLocks noChangeArrowheads="1"/>
          </p:cNvSpPr>
          <p:nvPr/>
        </p:nvSpPr>
        <p:spPr bwMode="auto">
          <a:xfrm>
            <a:off x="457200" y="1219200"/>
            <a:ext cx="1219200" cy="39687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zh-CN" altLang="en-US" sz="2000" b="1">
                <a:solidFill>
                  <a:srgbClr val="FF3300"/>
                </a:solidFill>
                <a:ea typeface="微软雅黑" panose="020B0503020204020204" pitchFamily="34" charset="-122"/>
              </a:rPr>
              <a:t>两侧</a:t>
            </a:r>
          </a:p>
        </p:txBody>
      </p:sp>
      <p:sp>
        <p:nvSpPr>
          <p:cNvPr id="45060" name="Text Box 4"/>
          <p:cNvSpPr txBox="1">
            <a:spLocks noChangeArrowheads="1"/>
          </p:cNvSpPr>
          <p:nvPr/>
        </p:nvSpPr>
        <p:spPr bwMode="gray">
          <a:xfrm>
            <a:off x="3260725" y="1616075"/>
            <a:ext cx="3024188" cy="310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zh-CN" altLang="en-US" sz="2800" b="1">
                <a:ea typeface="微软雅黑" panose="020B0503020204020204" pitchFamily="34" charset="-122"/>
              </a:rPr>
              <a:t>连接外部仪器：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zh-CN" altLang="en-US" sz="2800" b="1">
                <a:ea typeface="微软雅黑" panose="020B0503020204020204" pitchFamily="34" charset="-122"/>
              </a:rPr>
              <a:t>  信号发生器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zh-CN" altLang="en-US" sz="2800" b="1">
                <a:ea typeface="微软雅黑" panose="020B0503020204020204" pitchFamily="34" charset="-122"/>
              </a:rPr>
              <a:t>  示波器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zh-CN" altLang="en-US" sz="2800" b="1">
                <a:ea typeface="微软雅黑" panose="020B0503020204020204" pitchFamily="34" charset="-122"/>
              </a:rPr>
              <a:t>  毫伏表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zh-CN" altLang="en-US" sz="2800" b="1">
                <a:ea typeface="微软雅黑" panose="020B0503020204020204" pitchFamily="34" charset="-122"/>
              </a:rPr>
              <a:t>  等</a:t>
            </a:r>
          </a:p>
        </p:txBody>
      </p:sp>
      <p:graphicFrame>
        <p:nvGraphicFramePr>
          <p:cNvPr id="45061" name="Object 5"/>
          <p:cNvGraphicFramePr>
            <a:graphicFrameLocks noChangeAspect="1"/>
          </p:cNvGraphicFramePr>
          <p:nvPr/>
        </p:nvGraphicFramePr>
        <p:xfrm>
          <a:off x="990600" y="1981200"/>
          <a:ext cx="614363" cy="1981200"/>
        </p:xfrm>
        <a:graphic>
          <a:graphicData uri="http://schemas.openxmlformats.org/presentationml/2006/ole">
            <p:oleObj spid="_x0000_s18436" name="位图图像" r:id="rId3" imgW="295238" imgH="952633" progId="PBrush">
              <p:embed/>
            </p:oleObj>
          </a:graphicData>
        </a:graphic>
      </p:graphicFrame>
      <p:graphicFrame>
        <p:nvGraphicFramePr>
          <p:cNvPr id="45062" name="Object 6"/>
          <p:cNvGraphicFramePr>
            <a:graphicFrameLocks noChangeAspect="1"/>
          </p:cNvGraphicFramePr>
          <p:nvPr/>
        </p:nvGraphicFramePr>
        <p:xfrm>
          <a:off x="2133600" y="1981200"/>
          <a:ext cx="596900" cy="1981200"/>
        </p:xfrm>
        <a:graphic>
          <a:graphicData uri="http://schemas.openxmlformats.org/presentationml/2006/ole">
            <p:oleObj spid="_x0000_s18437" name="位图图像" r:id="rId4" imgW="304923" imgH="1009791" progId="PBrush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2397555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eaLnBrk="1" hangingPunct="1"/>
            <a:r>
              <a:rPr lang="zh-CN" altLang="en-US" smtClean="0">
                <a:ea typeface="微软雅黑" panose="020B0503020204020204" pitchFamily="34" charset="-122"/>
              </a:rPr>
              <a:t>可 编 程 器 件 模 块</a:t>
            </a:r>
          </a:p>
        </p:txBody>
      </p:sp>
      <p:pic>
        <p:nvPicPr>
          <p:cNvPr id="46083" name="Picture 3" descr="DSC0726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27313" y="1844675"/>
            <a:ext cx="3441700" cy="352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4" name="AutoShape 4"/>
          <p:cNvSpPr>
            <a:spLocks noChangeArrowheads="1"/>
          </p:cNvSpPr>
          <p:nvPr/>
        </p:nvSpPr>
        <p:spPr bwMode="gray">
          <a:xfrm>
            <a:off x="1524000" y="1143000"/>
            <a:ext cx="1620838" cy="539750"/>
          </a:xfrm>
          <a:prstGeom prst="wedgeRoundRectCallout">
            <a:avLst>
              <a:gd name="adj1" fmla="val 34329"/>
              <a:gd name="adj2" fmla="val 152940"/>
              <a:gd name="adj3" fmla="val 16667"/>
            </a:avLst>
          </a:prstGeom>
          <a:noFill/>
          <a:ln w="28575" algn="ctr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zh-CN" altLang="en-US" sz="2000" b="1">
                <a:ea typeface="微软雅黑" panose="020B0503020204020204" pitchFamily="34" charset="-122"/>
              </a:rPr>
              <a:t>接“</a:t>
            </a:r>
            <a:r>
              <a:rPr lang="en-US" altLang="zh-CN" sz="2000" b="1">
                <a:ea typeface="微软雅黑" panose="020B0503020204020204" pitchFamily="34" charset="-122"/>
              </a:rPr>
              <a:t>+5V”</a:t>
            </a:r>
          </a:p>
        </p:txBody>
      </p:sp>
      <p:sp>
        <p:nvSpPr>
          <p:cNvPr id="46085" name="AutoShape 5"/>
          <p:cNvSpPr>
            <a:spLocks noChangeArrowheads="1"/>
          </p:cNvSpPr>
          <p:nvPr/>
        </p:nvSpPr>
        <p:spPr bwMode="gray">
          <a:xfrm>
            <a:off x="6264275" y="3933825"/>
            <a:ext cx="1692275" cy="576263"/>
          </a:xfrm>
          <a:prstGeom prst="wedgeRoundRectCallout">
            <a:avLst>
              <a:gd name="adj1" fmla="val -77861"/>
              <a:gd name="adj2" fmla="val 123556"/>
              <a:gd name="adj3" fmla="val 16667"/>
            </a:avLst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zh-CN" altLang="en-US" sz="2000" b="1">
                <a:ea typeface="微软雅黑" panose="020B0503020204020204" pitchFamily="34" charset="-122"/>
              </a:rPr>
              <a:t>接“</a:t>
            </a:r>
            <a:r>
              <a:rPr lang="en-US" altLang="zh-CN" sz="2000" b="1">
                <a:ea typeface="微软雅黑" panose="020B0503020204020204" pitchFamily="34" charset="-122"/>
              </a:rPr>
              <a:t>GND”</a:t>
            </a:r>
          </a:p>
        </p:txBody>
      </p:sp>
      <p:sp>
        <p:nvSpPr>
          <p:cNvPr id="46086" name="Oval 6"/>
          <p:cNvSpPr>
            <a:spLocks noChangeArrowheads="1"/>
          </p:cNvSpPr>
          <p:nvPr/>
        </p:nvSpPr>
        <p:spPr bwMode="gray">
          <a:xfrm>
            <a:off x="2735263" y="4437063"/>
            <a:ext cx="360362" cy="720725"/>
          </a:xfrm>
          <a:prstGeom prst="ellips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2400">
              <a:ea typeface="微软雅黑" panose="020B0503020204020204" pitchFamily="34" charset="-122"/>
            </a:endParaRPr>
          </a:p>
        </p:txBody>
      </p:sp>
      <p:sp>
        <p:nvSpPr>
          <p:cNvPr id="46087" name="AutoShape 7"/>
          <p:cNvSpPr>
            <a:spLocks noChangeArrowheads="1"/>
          </p:cNvSpPr>
          <p:nvPr/>
        </p:nvSpPr>
        <p:spPr bwMode="gray">
          <a:xfrm>
            <a:off x="935038" y="3789363"/>
            <a:ext cx="1081087" cy="539750"/>
          </a:xfrm>
          <a:prstGeom prst="wedgeRoundRectCallout">
            <a:avLst>
              <a:gd name="adj1" fmla="val 109324"/>
              <a:gd name="adj2" fmla="val 125588"/>
              <a:gd name="adj3" fmla="val 16667"/>
            </a:avLst>
          </a:prstGeom>
          <a:noFill/>
          <a:ln w="28575" algn="ctr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zh-CN" altLang="en-US" sz="2000" b="1">
                <a:ea typeface="微软雅黑" panose="020B0503020204020204" pitchFamily="34" charset="-122"/>
              </a:rPr>
              <a:t>时钟</a:t>
            </a:r>
            <a:endParaRPr lang="en-US" altLang="zh-CN" sz="2000" b="1">
              <a:ea typeface="微软雅黑" panose="020B0503020204020204" pitchFamily="34" charset="-122"/>
            </a:endParaRPr>
          </a:p>
        </p:txBody>
      </p:sp>
      <p:sp>
        <p:nvSpPr>
          <p:cNvPr id="46088" name="Rectangle 8"/>
          <p:cNvSpPr>
            <a:spLocks noChangeArrowheads="1"/>
          </p:cNvSpPr>
          <p:nvPr/>
        </p:nvSpPr>
        <p:spPr bwMode="gray">
          <a:xfrm>
            <a:off x="3887788" y="2708275"/>
            <a:ext cx="1692275" cy="144463"/>
          </a:xfrm>
          <a:prstGeom prst="rect">
            <a:avLst/>
          </a:prstGeom>
          <a:noFill/>
          <a:ln w="28575" algn="ctr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2400">
              <a:ea typeface="微软雅黑" panose="020B0503020204020204" pitchFamily="34" charset="-122"/>
            </a:endParaRPr>
          </a:p>
        </p:txBody>
      </p:sp>
      <p:sp>
        <p:nvSpPr>
          <p:cNvPr id="46089" name="AutoShape 9"/>
          <p:cNvSpPr>
            <a:spLocks noChangeArrowheads="1"/>
          </p:cNvSpPr>
          <p:nvPr/>
        </p:nvSpPr>
        <p:spPr bwMode="gray">
          <a:xfrm>
            <a:off x="6624638" y="1520825"/>
            <a:ext cx="1943100" cy="503238"/>
          </a:xfrm>
          <a:prstGeom prst="wedgeRoundRectCallout">
            <a:avLst>
              <a:gd name="adj1" fmla="val -99264"/>
              <a:gd name="adj2" fmla="val 179653"/>
              <a:gd name="adj3" fmla="val 16667"/>
            </a:avLst>
          </a:prstGeom>
          <a:noFill/>
          <a:ln w="28575" algn="ctr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zh-CN" altLang="en-US" sz="2000" b="1">
                <a:ea typeface="微软雅黑" panose="020B0503020204020204" pitchFamily="34" charset="-122"/>
              </a:rPr>
              <a:t>实验箱插座号</a:t>
            </a:r>
          </a:p>
        </p:txBody>
      </p:sp>
      <p:sp>
        <p:nvSpPr>
          <p:cNvPr id="46090" name="Rectangle 10"/>
          <p:cNvSpPr>
            <a:spLocks noChangeArrowheads="1"/>
          </p:cNvSpPr>
          <p:nvPr/>
        </p:nvSpPr>
        <p:spPr bwMode="gray">
          <a:xfrm>
            <a:off x="3887788" y="2889250"/>
            <a:ext cx="1692275" cy="144463"/>
          </a:xfrm>
          <a:prstGeom prst="rect">
            <a:avLst/>
          </a:prstGeom>
          <a:noFill/>
          <a:ln w="28575" algn="ctr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2400">
              <a:ea typeface="微软雅黑" panose="020B0503020204020204" pitchFamily="34" charset="-122"/>
            </a:endParaRPr>
          </a:p>
        </p:txBody>
      </p:sp>
      <p:sp>
        <p:nvSpPr>
          <p:cNvPr id="46091" name="AutoShape 11"/>
          <p:cNvSpPr>
            <a:spLocks noChangeArrowheads="1"/>
          </p:cNvSpPr>
          <p:nvPr/>
        </p:nvSpPr>
        <p:spPr bwMode="gray">
          <a:xfrm>
            <a:off x="6659563" y="2492375"/>
            <a:ext cx="1943100" cy="503238"/>
          </a:xfrm>
          <a:prstGeom prst="wedgeRoundRectCallout">
            <a:avLst>
              <a:gd name="adj1" fmla="val -104903"/>
              <a:gd name="adj2" fmla="val 42431"/>
              <a:gd name="adj3" fmla="val 16667"/>
            </a:avLst>
          </a:prstGeom>
          <a:noFill/>
          <a:ln w="28575" algn="ctr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CN" sz="2000" b="1">
                <a:ea typeface="微软雅黑" panose="020B0503020204020204" pitchFamily="34" charset="-122"/>
              </a:rPr>
              <a:t>95108</a:t>
            </a:r>
            <a:r>
              <a:rPr lang="zh-CN" altLang="en-US" sz="2000" b="1">
                <a:ea typeface="微软雅黑" panose="020B0503020204020204" pitchFamily="34" charset="-122"/>
              </a:rPr>
              <a:t>管脚号</a:t>
            </a:r>
          </a:p>
        </p:txBody>
      </p:sp>
      <p:pic>
        <p:nvPicPr>
          <p:cNvPr id="46092" name="Picture 12" descr="0007(1)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2163" y="4652963"/>
            <a:ext cx="755650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93" name="Text Box 13"/>
          <p:cNvSpPr txBox="1">
            <a:spLocks noChangeArrowheads="1"/>
          </p:cNvSpPr>
          <p:nvPr/>
        </p:nvSpPr>
        <p:spPr bwMode="gray">
          <a:xfrm>
            <a:off x="1547813" y="5553075"/>
            <a:ext cx="661352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CN" altLang="en-US" sz="2800" b="1">
                <a:solidFill>
                  <a:srgbClr val="FF0000"/>
                </a:solidFill>
                <a:ea typeface="微软雅黑" panose="020B0503020204020204" pitchFamily="34" charset="-122"/>
              </a:rPr>
              <a:t>并口线必须在关闭电源的情况下插拔！！</a:t>
            </a:r>
          </a:p>
        </p:txBody>
      </p:sp>
      <p:pic>
        <p:nvPicPr>
          <p:cNvPr id="46094" name="Picture 14" descr="017q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650" y="5049838"/>
            <a:ext cx="762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95" name="Text Box 15"/>
          <p:cNvSpPr txBox="1">
            <a:spLocks noChangeArrowheads="1"/>
          </p:cNvSpPr>
          <p:nvPr/>
        </p:nvSpPr>
        <p:spPr bwMode="auto">
          <a:xfrm>
            <a:off x="228600" y="1295400"/>
            <a:ext cx="1219200" cy="39687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zh-CN" altLang="en-US" sz="2000" b="1">
                <a:solidFill>
                  <a:srgbClr val="FF3300"/>
                </a:solidFill>
                <a:ea typeface="微软雅黑" panose="020B0503020204020204" pitchFamily="34" charset="-122"/>
              </a:rPr>
              <a:t>左上部</a:t>
            </a:r>
          </a:p>
        </p:txBody>
      </p:sp>
    </p:spTree>
    <p:extLst>
      <p:ext uri="{BB962C8B-B14F-4D97-AF65-F5344CB8AC3E}">
        <p14:creationId xmlns:p14="http://schemas.microsoft.com/office/powerpoint/2010/main" xmlns="" val="2213568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1116013" y="549275"/>
            <a:ext cx="7239000" cy="563563"/>
          </a:xfrm>
        </p:spPr>
        <p:txBody>
          <a:bodyPr/>
          <a:lstStyle/>
          <a:p>
            <a:pPr eaLnBrk="1" hangingPunct="1"/>
            <a:r>
              <a:rPr lang="zh-CN" altLang="en-US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可 编 程 器 件 模 块</a:t>
            </a:r>
          </a:p>
        </p:txBody>
      </p:sp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288" y="1808163"/>
            <a:ext cx="8208962" cy="177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602255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灯片编号占位符 5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4D4305F-F57C-4425-A673-AD738DCAF24E}" type="slidenum">
              <a:rPr lang="en-US" altLang="zh-CN" sz="1400"/>
              <a:pPr>
                <a:spcBef>
                  <a:spcPct val="0"/>
                </a:spcBef>
                <a:buFontTx/>
                <a:buNone/>
              </a:pPr>
              <a:t>44</a:t>
            </a:fld>
            <a:endParaRPr lang="en-US" altLang="zh-CN" sz="1400"/>
          </a:p>
        </p:txBody>
      </p:sp>
      <p:sp>
        <p:nvSpPr>
          <p:cNvPr id="48131" name="Text Box 2"/>
          <p:cNvSpPr txBox="1">
            <a:spLocks noChangeArrowheads="1"/>
          </p:cNvSpPr>
          <p:nvPr/>
        </p:nvSpPr>
        <p:spPr bwMode="auto">
          <a:xfrm>
            <a:off x="454025" y="1557338"/>
            <a:ext cx="7934325" cy="329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0" lang="zh-CN" altLang="en-US" b="1">
                <a:ea typeface="微软雅黑" panose="020B0503020204020204" pitchFamily="34" charset="-122"/>
              </a:rPr>
              <a:t>启动仿真软件讲解</a:t>
            </a:r>
            <a:endParaRPr kumimoji="0" lang="en-US" altLang="zh-CN" b="1">
              <a:ea typeface="微软雅黑" panose="020B0503020204020204" pitchFamily="34" charset="-122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0" lang="en-US" altLang="zh-CN" b="1">
                <a:ea typeface="微软雅黑" panose="020B0503020204020204" pitchFamily="34" charset="-122"/>
              </a:rPr>
              <a:t>WinXP </a:t>
            </a:r>
            <a:r>
              <a:rPr kumimoji="0" lang="zh-CN" altLang="en-US" b="1">
                <a:ea typeface="微软雅黑" panose="020B0503020204020204" pitchFamily="34" charset="-122"/>
              </a:rPr>
              <a:t>系统</a:t>
            </a:r>
            <a:endParaRPr kumimoji="0" lang="en-US" altLang="zh-CN" b="1">
              <a:ea typeface="微软雅黑" panose="020B0503020204020204" pitchFamily="34" charset="-122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0" lang="zh-CN" altLang="en-US" b="1">
                <a:ea typeface="微软雅黑" panose="020B0503020204020204" pitchFamily="34" charset="-122"/>
              </a:rPr>
              <a:t>程序 </a:t>
            </a:r>
            <a:r>
              <a:rPr kumimoji="0" lang="en-US" altLang="zh-CN" b="1">
                <a:ea typeface="微软雅黑" panose="020B0503020204020204" pitchFamily="34" charset="-122"/>
              </a:rPr>
              <a:t>-&gt; National Instruments -&gt; Circuit Design Suit -&gt; Multsim 11.0</a:t>
            </a:r>
            <a:endParaRPr kumimoji="0" lang="zh-CN" altLang="en-US" b="1">
              <a:ea typeface="微软雅黑" panose="020B0503020204020204" pitchFamily="34" charset="-122"/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0" lang="zh-CN" altLang="en-US" b="1">
                <a:ea typeface="微软雅黑" panose="020B0503020204020204" pitchFamily="34" charset="-122"/>
              </a:rPr>
              <a:t>举例：</a:t>
            </a:r>
            <a:r>
              <a:rPr kumimoji="0" lang="en-US" altLang="zh-CN" b="1">
                <a:ea typeface="微软雅黑" panose="020B0503020204020204" pitchFamily="34" charset="-122"/>
              </a:rPr>
              <a:t>1</a:t>
            </a:r>
            <a:r>
              <a:rPr kumimoji="0" lang="zh-CN" altLang="en-US" b="1">
                <a:ea typeface="微软雅黑" panose="020B0503020204020204" pitchFamily="34" charset="-122"/>
              </a:rPr>
              <a:t>、网络的幅频特性和相频特性</a:t>
            </a:r>
          </a:p>
        </p:txBody>
      </p:sp>
      <p:sp>
        <p:nvSpPr>
          <p:cNvPr id="48132" name="Rectangle 3"/>
          <p:cNvSpPr>
            <a:spLocks noChangeArrowheads="1"/>
          </p:cNvSpPr>
          <p:nvPr/>
        </p:nvSpPr>
        <p:spPr bwMode="auto">
          <a:xfrm>
            <a:off x="1368425" y="620713"/>
            <a:ext cx="60134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zh-CN" altLang="en-US" sz="4000" b="1">
                <a:ea typeface="微软雅黑" panose="020B0503020204020204" pitchFamily="34" charset="-122"/>
              </a:rPr>
              <a:t>三、</a:t>
            </a:r>
            <a:r>
              <a:rPr kumimoji="0" lang="en-US" altLang="zh-CN" sz="4000" b="1">
                <a:ea typeface="微软雅黑" panose="020B0503020204020204" pitchFamily="34" charset="-122"/>
              </a:rPr>
              <a:t>Multisim</a:t>
            </a:r>
            <a:r>
              <a:rPr kumimoji="0" lang="zh-CN" altLang="en-US" sz="4000" b="1">
                <a:ea typeface="微软雅黑" panose="020B0503020204020204" pitchFamily="34" charset="-122"/>
              </a:rPr>
              <a:t>仿真软件</a:t>
            </a:r>
          </a:p>
        </p:txBody>
      </p:sp>
    </p:spTree>
    <p:extLst>
      <p:ext uri="{BB962C8B-B14F-4D97-AF65-F5344CB8AC3E}">
        <p14:creationId xmlns:p14="http://schemas.microsoft.com/office/powerpoint/2010/main" xmlns="" val="108490918"/>
      </p:ext>
    </p:extLst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灯片编号占位符 6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E58B4CA-F1E1-40D7-9F13-1D6F1673506B}" type="slidenum">
              <a:rPr lang="en-US" altLang="zh-CN" sz="1400"/>
              <a:pPr>
                <a:spcBef>
                  <a:spcPct val="0"/>
                </a:spcBef>
                <a:buFontTx/>
                <a:buNone/>
              </a:pPr>
              <a:t>45</a:t>
            </a:fld>
            <a:endParaRPr lang="en-US" altLang="zh-CN" sz="1400"/>
          </a:p>
        </p:txBody>
      </p:sp>
      <p:sp>
        <p:nvSpPr>
          <p:cNvPr id="49155" name="Rectangle 2"/>
          <p:cNvSpPr>
            <a:spLocks noGrp="1" noChangeArrowheads="1"/>
          </p:cNvSpPr>
          <p:nvPr>
            <p:ph type="title"/>
          </p:nvPr>
        </p:nvSpPr>
        <p:spPr>
          <a:xfrm>
            <a:off x="576263" y="333375"/>
            <a:ext cx="8134350" cy="836613"/>
          </a:xfrm>
        </p:spPr>
        <p:txBody>
          <a:bodyPr/>
          <a:lstStyle/>
          <a:p>
            <a:pPr eaLnBrk="1" hangingPunct="1"/>
            <a:r>
              <a:rPr lang="zh-CN" altLang="en-US" sz="3200" b="1" dirty="0" smtClean="0">
                <a:solidFill>
                  <a:srgbClr val="FFFF00"/>
                </a:solidFill>
                <a:ea typeface="微软雅黑" panose="020B0503020204020204" pitchFamily="34" charset="-122"/>
              </a:rPr>
              <a:t>传输网络的幅频和相频特性（</a:t>
            </a:r>
            <a:r>
              <a:rPr lang="en-US" altLang="zh-CN" sz="3200" b="1" dirty="0" smtClean="0">
                <a:solidFill>
                  <a:srgbClr val="FFFF00"/>
                </a:solidFill>
                <a:ea typeface="微软雅黑" panose="020B0503020204020204" pitchFamily="34" charset="-122"/>
              </a:rPr>
              <a:t>P84</a:t>
            </a:r>
            <a:r>
              <a:rPr lang="zh-CN" altLang="en-US" sz="3200" b="1" dirty="0" smtClean="0">
                <a:solidFill>
                  <a:srgbClr val="FFFF00"/>
                </a:solidFill>
                <a:ea typeface="微软雅黑" panose="020B0503020204020204" pitchFamily="34" charset="-122"/>
              </a:rPr>
              <a:t>）</a:t>
            </a:r>
          </a:p>
        </p:txBody>
      </p:sp>
      <p:sp>
        <p:nvSpPr>
          <p:cNvPr id="4915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2438" y="1298575"/>
            <a:ext cx="8151812" cy="936625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zh-CN" altLang="en-US" sz="2400" b="1" dirty="0" smtClean="0">
                <a:solidFill>
                  <a:srgbClr val="FFFF00"/>
                </a:solidFill>
                <a:ea typeface="微软雅黑" panose="020B0503020204020204" pitchFamily="34" charset="-122"/>
              </a:rPr>
              <a:t>传递函数</a:t>
            </a:r>
            <a:r>
              <a:rPr lang="en-US" altLang="zh-CN" sz="2400" b="1" i="1" dirty="0" smtClean="0">
                <a:solidFill>
                  <a:srgbClr val="FFFF00"/>
                </a:solidFill>
                <a:ea typeface="微软雅黑" panose="020B0503020204020204" pitchFamily="34" charset="-122"/>
              </a:rPr>
              <a:t>H</a:t>
            </a:r>
            <a:r>
              <a:rPr lang="en-US" altLang="zh-CN" sz="2400" b="1" dirty="0" smtClean="0">
                <a:solidFill>
                  <a:srgbClr val="FFFF00"/>
                </a:solidFill>
                <a:ea typeface="微软雅黑" panose="020B0503020204020204" pitchFamily="34" charset="-122"/>
              </a:rPr>
              <a:t>(</a:t>
            </a:r>
            <a:r>
              <a:rPr lang="el-GR" altLang="zh-CN" sz="2400" b="1" i="1" dirty="0" smtClean="0">
                <a:solidFill>
                  <a:srgbClr val="FFFF00"/>
                </a:solidFill>
                <a:ea typeface="微软雅黑" panose="020B0503020204020204" pitchFamily="34" charset="-122"/>
              </a:rPr>
              <a:t>ω</a:t>
            </a:r>
            <a:r>
              <a:rPr lang="en-US" altLang="zh-CN" sz="2400" b="1" dirty="0" smtClean="0">
                <a:solidFill>
                  <a:srgbClr val="FFFF00"/>
                </a:solidFill>
                <a:ea typeface="微软雅黑" panose="020B0503020204020204" pitchFamily="34" charset="-122"/>
              </a:rPr>
              <a:t>)</a:t>
            </a:r>
            <a:r>
              <a:rPr lang="zh-CN" altLang="en-US" sz="2400" b="1" dirty="0" smtClean="0">
                <a:ea typeface="微软雅黑" panose="020B0503020204020204" pitchFamily="34" charset="-122"/>
              </a:rPr>
              <a:t>－用来描述电网络频域中的传输特性 （输入、输出关系）</a:t>
            </a:r>
          </a:p>
        </p:txBody>
      </p:sp>
      <p:grpSp>
        <p:nvGrpSpPr>
          <p:cNvPr id="49157" name="Group 4"/>
          <p:cNvGrpSpPr>
            <a:grpSpLocks/>
          </p:cNvGrpSpPr>
          <p:nvPr/>
        </p:nvGrpSpPr>
        <p:grpSpPr bwMode="auto">
          <a:xfrm>
            <a:off x="815975" y="2125663"/>
            <a:ext cx="3376613" cy="865187"/>
            <a:chOff x="1519" y="1117"/>
            <a:chExt cx="2214" cy="635"/>
          </a:xfrm>
        </p:grpSpPr>
        <p:sp>
          <p:nvSpPr>
            <p:cNvPr id="49165" name="Rectangle 5"/>
            <p:cNvSpPr>
              <a:spLocks noChangeArrowheads="1"/>
            </p:cNvSpPr>
            <p:nvPr/>
          </p:nvSpPr>
          <p:spPr bwMode="auto">
            <a:xfrm>
              <a:off x="2336" y="1117"/>
              <a:ext cx="499" cy="635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kumimoji="0" lang="zh-CN" altLang="zh-CN" sz="2400"/>
            </a:p>
          </p:txBody>
        </p:sp>
        <p:sp>
          <p:nvSpPr>
            <p:cNvPr id="49166" name="Line 6"/>
            <p:cNvSpPr>
              <a:spLocks noChangeShapeType="1"/>
            </p:cNvSpPr>
            <p:nvPr/>
          </p:nvSpPr>
          <p:spPr bwMode="auto">
            <a:xfrm>
              <a:off x="1882" y="1252"/>
              <a:ext cx="45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167" name="Line 7"/>
            <p:cNvSpPr>
              <a:spLocks noChangeShapeType="1"/>
            </p:cNvSpPr>
            <p:nvPr/>
          </p:nvSpPr>
          <p:spPr bwMode="auto">
            <a:xfrm>
              <a:off x="1882" y="1615"/>
              <a:ext cx="45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168" name="Line 8"/>
            <p:cNvSpPr>
              <a:spLocks noChangeShapeType="1"/>
            </p:cNvSpPr>
            <p:nvPr/>
          </p:nvSpPr>
          <p:spPr bwMode="auto">
            <a:xfrm>
              <a:off x="2835" y="1252"/>
              <a:ext cx="45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169" name="Line 9"/>
            <p:cNvSpPr>
              <a:spLocks noChangeShapeType="1"/>
            </p:cNvSpPr>
            <p:nvPr/>
          </p:nvSpPr>
          <p:spPr bwMode="auto">
            <a:xfrm>
              <a:off x="2835" y="1615"/>
              <a:ext cx="45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170" name="Oval 10"/>
            <p:cNvSpPr>
              <a:spLocks noChangeArrowheads="1"/>
            </p:cNvSpPr>
            <p:nvPr/>
          </p:nvSpPr>
          <p:spPr bwMode="auto">
            <a:xfrm>
              <a:off x="1791" y="1207"/>
              <a:ext cx="91" cy="90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kumimoji="0" lang="zh-CN" altLang="zh-CN" sz="2400"/>
            </a:p>
          </p:txBody>
        </p:sp>
        <p:sp>
          <p:nvSpPr>
            <p:cNvPr id="49171" name="Oval 11"/>
            <p:cNvSpPr>
              <a:spLocks noChangeArrowheads="1"/>
            </p:cNvSpPr>
            <p:nvPr/>
          </p:nvSpPr>
          <p:spPr bwMode="auto">
            <a:xfrm>
              <a:off x="1791" y="1570"/>
              <a:ext cx="91" cy="90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kumimoji="0" lang="zh-CN" altLang="zh-CN" sz="2400"/>
            </a:p>
          </p:txBody>
        </p:sp>
        <p:sp>
          <p:nvSpPr>
            <p:cNvPr id="49172" name="Oval 12"/>
            <p:cNvSpPr>
              <a:spLocks noChangeArrowheads="1"/>
            </p:cNvSpPr>
            <p:nvPr/>
          </p:nvSpPr>
          <p:spPr bwMode="auto">
            <a:xfrm>
              <a:off x="3288" y="1207"/>
              <a:ext cx="91" cy="90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kumimoji="0" lang="zh-CN" altLang="zh-CN" sz="2400"/>
            </a:p>
          </p:txBody>
        </p:sp>
        <p:sp>
          <p:nvSpPr>
            <p:cNvPr id="49173" name="Oval 13"/>
            <p:cNvSpPr>
              <a:spLocks noChangeArrowheads="1"/>
            </p:cNvSpPr>
            <p:nvPr/>
          </p:nvSpPr>
          <p:spPr bwMode="auto">
            <a:xfrm>
              <a:off x="3288" y="1570"/>
              <a:ext cx="91" cy="90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kumimoji="0" lang="zh-CN" altLang="zh-CN" sz="2400"/>
            </a:p>
          </p:txBody>
        </p:sp>
        <p:sp>
          <p:nvSpPr>
            <p:cNvPr id="49174" name="Text Box 14"/>
            <p:cNvSpPr txBox="1">
              <a:spLocks noChangeArrowheads="1"/>
            </p:cNvSpPr>
            <p:nvPr/>
          </p:nvSpPr>
          <p:spPr bwMode="auto">
            <a:xfrm>
              <a:off x="2426" y="1298"/>
              <a:ext cx="317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kumimoji="0" lang="en-US" altLang="zh-CN" sz="2400" i="1"/>
                <a:t>N</a:t>
              </a:r>
            </a:p>
          </p:txBody>
        </p:sp>
        <p:graphicFrame>
          <p:nvGraphicFramePr>
            <p:cNvPr id="49175" name="Object 15"/>
            <p:cNvGraphicFramePr>
              <a:graphicFrameLocks noChangeAspect="1"/>
            </p:cNvGraphicFramePr>
            <p:nvPr/>
          </p:nvGraphicFramePr>
          <p:xfrm>
            <a:off x="1519" y="1162"/>
            <a:ext cx="315" cy="499"/>
          </p:xfrm>
          <a:graphic>
            <a:graphicData uri="http://schemas.openxmlformats.org/presentationml/2006/ole">
              <p:oleObj spid="_x0000_s19463" name="Equation" r:id="rId3" imgW="152334" imgH="241195" progId="Equation.DSMT4">
                <p:embed/>
              </p:oleObj>
            </a:graphicData>
          </a:graphic>
        </p:graphicFrame>
        <p:graphicFrame>
          <p:nvGraphicFramePr>
            <p:cNvPr id="49176" name="Object 16"/>
            <p:cNvGraphicFramePr>
              <a:graphicFrameLocks noChangeAspect="1"/>
            </p:cNvGraphicFramePr>
            <p:nvPr/>
          </p:nvGraphicFramePr>
          <p:xfrm>
            <a:off x="3424" y="1162"/>
            <a:ext cx="309" cy="453"/>
          </p:xfrm>
          <a:graphic>
            <a:graphicData uri="http://schemas.openxmlformats.org/presentationml/2006/ole">
              <p:oleObj spid="_x0000_s19464" name="Equation" r:id="rId4" imgW="164957" imgH="241091" progId="Equation.DSMT4">
                <p:embed/>
              </p:oleObj>
            </a:graphicData>
          </a:graphic>
        </p:graphicFrame>
      </p:grpSp>
      <p:graphicFrame>
        <p:nvGraphicFramePr>
          <p:cNvPr id="49158" name="Object 17"/>
          <p:cNvGraphicFramePr>
            <a:graphicFrameLocks noChangeAspect="1"/>
          </p:cNvGraphicFramePr>
          <p:nvPr/>
        </p:nvGraphicFramePr>
        <p:xfrm>
          <a:off x="528638" y="4043363"/>
          <a:ext cx="2471737" cy="568325"/>
        </p:xfrm>
        <a:graphic>
          <a:graphicData uri="http://schemas.openxmlformats.org/presentationml/2006/ole">
            <p:oleObj spid="_x0000_s19465" name="Equation" r:id="rId5" imgW="1129810" imgH="291973" progId="Equation.DSMT4">
              <p:embed/>
            </p:oleObj>
          </a:graphicData>
        </a:graphic>
      </p:graphicFrame>
      <p:graphicFrame>
        <p:nvGraphicFramePr>
          <p:cNvPr id="49159" name="Object 18"/>
          <p:cNvGraphicFramePr>
            <a:graphicFrameLocks noChangeAspect="1"/>
          </p:cNvGraphicFramePr>
          <p:nvPr/>
        </p:nvGraphicFramePr>
        <p:xfrm>
          <a:off x="4919663" y="2024063"/>
          <a:ext cx="3263900" cy="1087437"/>
        </p:xfrm>
        <a:graphic>
          <a:graphicData uri="http://schemas.openxmlformats.org/presentationml/2006/ole">
            <p:oleObj spid="_x0000_s19466" name="Equation" r:id="rId6" imgW="1371600" imgH="457200" progId="Equation.DSMT4">
              <p:embed/>
            </p:oleObj>
          </a:graphicData>
        </a:graphic>
      </p:graphicFrame>
      <p:sp>
        <p:nvSpPr>
          <p:cNvPr id="49160" name="Text Box 19"/>
          <p:cNvSpPr txBox="1">
            <a:spLocks noChangeArrowheads="1"/>
          </p:cNvSpPr>
          <p:nvPr/>
        </p:nvSpPr>
        <p:spPr bwMode="auto">
          <a:xfrm>
            <a:off x="4643438" y="2924175"/>
            <a:ext cx="3816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kumimoji="0" lang="zh-CN" altLang="zh-CN" sz="2400"/>
          </a:p>
        </p:txBody>
      </p:sp>
      <p:sp>
        <p:nvSpPr>
          <p:cNvPr id="49161" name="Text Box 20"/>
          <p:cNvSpPr txBox="1">
            <a:spLocks noChangeArrowheads="1"/>
          </p:cNvSpPr>
          <p:nvPr/>
        </p:nvSpPr>
        <p:spPr bwMode="auto">
          <a:xfrm>
            <a:off x="395288" y="3368675"/>
            <a:ext cx="72009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0" lang="en-US" altLang="zh-CN" sz="2400" b="1">
                <a:ea typeface="微软雅黑" panose="020B0503020204020204" pitchFamily="34" charset="-122"/>
              </a:rPr>
              <a:t>H(</a:t>
            </a:r>
            <a:r>
              <a:rPr kumimoji="0" lang="el-GR" altLang="zh-CN" sz="2400" b="1">
                <a:ea typeface="微软雅黑" panose="020B0503020204020204" pitchFamily="34" charset="-122"/>
              </a:rPr>
              <a:t>ω</a:t>
            </a:r>
            <a:r>
              <a:rPr kumimoji="0" lang="en-US" altLang="zh-CN" sz="2400" b="1">
                <a:ea typeface="微软雅黑" panose="020B0503020204020204" pitchFamily="34" charset="-122"/>
              </a:rPr>
              <a:t>)</a:t>
            </a:r>
            <a:r>
              <a:rPr kumimoji="0" lang="zh-CN" altLang="en-US" sz="2400" b="1">
                <a:ea typeface="微软雅黑" panose="020B0503020204020204" pitchFamily="34" charset="-122"/>
              </a:rPr>
              <a:t>是一个与频率相关的复数，其中：</a:t>
            </a:r>
          </a:p>
        </p:txBody>
      </p:sp>
      <p:graphicFrame>
        <p:nvGraphicFramePr>
          <p:cNvPr id="49162" name="Object 21"/>
          <p:cNvGraphicFramePr>
            <a:graphicFrameLocks noChangeAspect="1"/>
          </p:cNvGraphicFramePr>
          <p:nvPr/>
        </p:nvGraphicFramePr>
        <p:xfrm>
          <a:off x="473075" y="5203825"/>
          <a:ext cx="2586038" cy="911225"/>
        </p:xfrm>
        <a:graphic>
          <a:graphicData uri="http://schemas.openxmlformats.org/presentationml/2006/ole">
            <p:oleObj spid="_x0000_s19467" name="Equation" r:id="rId7" imgW="1117115" imgH="393529" progId="Equation.DSMT4">
              <p:embed/>
            </p:oleObj>
          </a:graphicData>
        </a:graphic>
      </p:graphicFrame>
      <p:sp>
        <p:nvSpPr>
          <p:cNvPr id="49163" name="Text Box 22"/>
          <p:cNvSpPr txBox="1">
            <a:spLocks noChangeArrowheads="1"/>
          </p:cNvSpPr>
          <p:nvPr/>
        </p:nvSpPr>
        <p:spPr bwMode="auto">
          <a:xfrm>
            <a:off x="3206750" y="3830638"/>
            <a:ext cx="56134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0" lang="zh-CN" altLang="en-US" sz="2400" dirty="0">
                <a:ea typeface="微软雅黑" panose="020B0503020204020204" pitchFamily="34" charset="-122"/>
              </a:rPr>
              <a:t>是一个与频率相关的实数，描述了输出与输入之比值随频率而变的结果。称为</a:t>
            </a:r>
            <a:r>
              <a:rPr kumimoji="0" lang="zh-CN" altLang="en-US" sz="2400" dirty="0">
                <a:solidFill>
                  <a:srgbClr val="FFFF00"/>
                </a:solidFill>
                <a:ea typeface="微软雅黑" panose="020B0503020204020204" pitchFamily="34" charset="-122"/>
              </a:rPr>
              <a:t>幅频特性</a:t>
            </a:r>
            <a:r>
              <a:rPr kumimoji="0" lang="zh-CN" altLang="en-US" sz="2400" dirty="0">
                <a:ea typeface="微软雅黑" panose="020B0503020204020204" pitchFamily="34" charset="-122"/>
              </a:rPr>
              <a:t>。</a:t>
            </a:r>
          </a:p>
        </p:txBody>
      </p:sp>
      <p:sp>
        <p:nvSpPr>
          <p:cNvPr id="49164" name="Text Box 23"/>
          <p:cNvSpPr txBox="1">
            <a:spLocks noChangeArrowheads="1"/>
          </p:cNvSpPr>
          <p:nvPr/>
        </p:nvSpPr>
        <p:spPr bwMode="auto">
          <a:xfrm>
            <a:off x="3197225" y="5084763"/>
            <a:ext cx="525303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0" lang="zh-CN" altLang="en-US" sz="2400" dirty="0">
                <a:ea typeface="微软雅黑" panose="020B0503020204020204" pitchFamily="34" charset="-122"/>
              </a:rPr>
              <a:t>是一个与频率相关的角度，描述了输出与输入的相位差随频率而变的结果。称为</a:t>
            </a:r>
            <a:r>
              <a:rPr kumimoji="0" lang="zh-CN" altLang="en-US" sz="2400" dirty="0">
                <a:solidFill>
                  <a:srgbClr val="FFFF00"/>
                </a:solidFill>
                <a:ea typeface="微软雅黑" panose="020B0503020204020204" pitchFamily="34" charset="-122"/>
              </a:rPr>
              <a:t>相频特性</a:t>
            </a:r>
            <a:r>
              <a:rPr kumimoji="0" lang="zh-CN" altLang="en-US" sz="2400" dirty="0">
                <a:ea typeface="微软雅黑" panose="020B0503020204020204" pitchFamily="34" charset="-122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xmlns="" val="2174642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灯片编号占位符 6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40C26FC-42D1-49C6-BFFC-D292541741CE}" type="slidenum">
              <a:rPr lang="en-US" altLang="zh-CN" sz="1400"/>
              <a:pPr>
                <a:spcBef>
                  <a:spcPct val="0"/>
                </a:spcBef>
                <a:buFontTx/>
                <a:buNone/>
              </a:pPr>
              <a:t>46</a:t>
            </a:fld>
            <a:endParaRPr lang="en-US" altLang="zh-CN" sz="1400"/>
          </a:p>
        </p:txBody>
      </p:sp>
      <p:sp>
        <p:nvSpPr>
          <p:cNvPr id="50179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331788"/>
            <a:ext cx="7772400" cy="576262"/>
          </a:xfrm>
        </p:spPr>
        <p:txBody>
          <a:bodyPr/>
          <a:lstStyle/>
          <a:p>
            <a:pPr eaLnBrk="1" hangingPunct="1"/>
            <a:r>
              <a:rPr lang="zh-CN" altLang="en-US" sz="3200" b="1" dirty="0" smtClean="0">
                <a:solidFill>
                  <a:srgbClr val="FFFF00"/>
                </a:solidFill>
                <a:ea typeface="微软雅黑" panose="020B0503020204020204" pitchFamily="34" charset="-122"/>
              </a:rPr>
              <a:t>传输网络的幅频和相频特性</a:t>
            </a:r>
          </a:p>
        </p:txBody>
      </p:sp>
      <p:sp>
        <p:nvSpPr>
          <p:cNvPr id="5018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1066800"/>
            <a:ext cx="5976938" cy="100647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zh-CN" altLang="en-US" sz="2400" b="1" smtClean="0">
                <a:ea typeface="微软雅黑" panose="020B0503020204020204" pitchFamily="34" charset="-122"/>
              </a:rPr>
              <a:t>例：如图所示高通电路，输入信号</a:t>
            </a:r>
            <a:r>
              <a:rPr lang="en-US" altLang="zh-CN" sz="2400" b="1" i="1" smtClean="0">
                <a:ea typeface="微软雅黑" panose="020B0503020204020204" pitchFamily="34" charset="-122"/>
              </a:rPr>
              <a:t>V</a:t>
            </a:r>
            <a:r>
              <a:rPr lang="en-US" altLang="zh-CN" sz="2400" b="1" baseline="-10000" smtClean="0">
                <a:ea typeface="微软雅黑" panose="020B0503020204020204" pitchFamily="34" charset="-122"/>
              </a:rPr>
              <a:t>1</a:t>
            </a:r>
            <a:r>
              <a:rPr lang="zh-CN" altLang="en-US" sz="2400" b="1" smtClean="0">
                <a:ea typeface="微软雅黑" panose="020B0503020204020204" pitchFamily="34" charset="-122"/>
              </a:rPr>
              <a:t>为频率可变的正弦波。</a:t>
            </a:r>
          </a:p>
        </p:txBody>
      </p:sp>
      <p:pic>
        <p:nvPicPr>
          <p:cNvPr id="50181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00788" y="1019175"/>
            <a:ext cx="2209800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2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16688" y="3357563"/>
            <a:ext cx="2162175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3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16688" y="5084763"/>
            <a:ext cx="215265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0184" name="Object 7"/>
          <p:cNvGraphicFramePr>
            <a:graphicFrameLocks noChangeAspect="1"/>
          </p:cNvGraphicFramePr>
          <p:nvPr>
            <p:ph sz="half" idx="2"/>
          </p:nvPr>
        </p:nvGraphicFramePr>
        <p:xfrm>
          <a:off x="2195513" y="2147888"/>
          <a:ext cx="3357562" cy="1049337"/>
        </p:xfrm>
        <a:graphic>
          <a:graphicData uri="http://schemas.openxmlformats.org/presentationml/2006/ole">
            <p:oleObj spid="_x0000_s20487" name="Equation" r:id="rId6" imgW="1536700" imgH="647700" progId="Equation.DSMT4">
              <p:embed/>
            </p:oleObj>
          </a:graphicData>
        </a:graphic>
      </p:graphicFrame>
      <p:graphicFrame>
        <p:nvGraphicFramePr>
          <p:cNvPr id="50185" name="Object 8"/>
          <p:cNvGraphicFramePr>
            <a:graphicFrameLocks noChangeAspect="1"/>
          </p:cNvGraphicFramePr>
          <p:nvPr/>
        </p:nvGraphicFramePr>
        <p:xfrm>
          <a:off x="1195388" y="3527425"/>
          <a:ext cx="4672012" cy="1295400"/>
        </p:xfrm>
        <a:graphic>
          <a:graphicData uri="http://schemas.openxmlformats.org/presentationml/2006/ole">
            <p:oleObj spid="_x0000_s20488" name="Equation" r:id="rId7" imgW="1828800" imgH="736600" progId="Equation.DSMT4">
              <p:embed/>
            </p:oleObj>
          </a:graphicData>
        </a:graphic>
      </p:graphicFrame>
      <p:graphicFrame>
        <p:nvGraphicFramePr>
          <p:cNvPr id="50186" name="Object 9"/>
          <p:cNvGraphicFramePr>
            <a:graphicFrameLocks noChangeAspect="1"/>
          </p:cNvGraphicFramePr>
          <p:nvPr/>
        </p:nvGraphicFramePr>
        <p:xfrm>
          <a:off x="1423988" y="5118100"/>
          <a:ext cx="2841625" cy="974725"/>
        </p:xfrm>
        <a:graphic>
          <a:graphicData uri="http://schemas.openxmlformats.org/presentationml/2006/ole">
            <p:oleObj spid="_x0000_s20489" name="Equation" r:id="rId8" imgW="1257300" imgH="431800" progId="Equation.DSMT4">
              <p:embed/>
            </p:oleObj>
          </a:graphicData>
        </a:graphic>
      </p:graphicFrame>
      <p:sp>
        <p:nvSpPr>
          <p:cNvPr id="50187" name="Text Box 10"/>
          <p:cNvSpPr txBox="1">
            <a:spLocks noChangeArrowheads="1"/>
          </p:cNvSpPr>
          <p:nvPr/>
        </p:nvSpPr>
        <p:spPr bwMode="auto">
          <a:xfrm>
            <a:off x="338138" y="2967038"/>
            <a:ext cx="20891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0" lang="zh-CN" altLang="en-US" sz="2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幅频特性</a:t>
            </a:r>
            <a:r>
              <a:rPr kumimoji="0" lang="zh-CN" altLang="en-US" sz="2800" b="1" dirty="0">
                <a:solidFill>
                  <a:srgbClr val="CC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</a:p>
        </p:txBody>
      </p:sp>
      <p:sp>
        <p:nvSpPr>
          <p:cNvPr id="50188" name="Text Box 11"/>
          <p:cNvSpPr txBox="1">
            <a:spLocks noChangeArrowheads="1"/>
          </p:cNvSpPr>
          <p:nvPr/>
        </p:nvSpPr>
        <p:spPr bwMode="auto">
          <a:xfrm>
            <a:off x="379413" y="4810125"/>
            <a:ext cx="197802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0" lang="zh-CN" altLang="en-US" sz="2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相频特性：</a:t>
            </a:r>
          </a:p>
        </p:txBody>
      </p:sp>
      <p:sp>
        <p:nvSpPr>
          <p:cNvPr id="50189" name="Text Box 12"/>
          <p:cNvSpPr txBox="1">
            <a:spLocks noChangeArrowheads="1"/>
          </p:cNvSpPr>
          <p:nvPr/>
        </p:nvSpPr>
        <p:spPr bwMode="auto">
          <a:xfrm>
            <a:off x="334963" y="2173288"/>
            <a:ext cx="1979612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0" lang="zh-CN" altLang="en-US" sz="2800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传递函数：</a:t>
            </a:r>
          </a:p>
        </p:txBody>
      </p:sp>
      <p:graphicFrame>
        <p:nvGraphicFramePr>
          <p:cNvPr id="50190" name="Object 13"/>
          <p:cNvGraphicFramePr>
            <a:graphicFrameLocks noChangeAspect="1"/>
          </p:cNvGraphicFramePr>
          <p:nvPr/>
        </p:nvGraphicFramePr>
        <p:xfrm>
          <a:off x="6227763" y="2997200"/>
          <a:ext cx="304800" cy="647700"/>
        </p:xfrm>
        <a:graphic>
          <a:graphicData uri="http://schemas.openxmlformats.org/presentationml/2006/ole">
            <p:oleObj spid="_x0000_s20490" name="Equation" r:id="rId9" imgW="203112" imgH="431613" progId="Equation.DSMT4">
              <p:embed/>
            </p:oleObj>
          </a:graphicData>
        </a:graphic>
      </p:graphicFrame>
      <p:sp>
        <p:nvSpPr>
          <p:cNvPr id="50191" name="Text Box 14"/>
          <p:cNvSpPr txBox="1">
            <a:spLocks noChangeArrowheads="1"/>
          </p:cNvSpPr>
          <p:nvPr/>
        </p:nvSpPr>
        <p:spPr bwMode="auto">
          <a:xfrm>
            <a:off x="8712200" y="4365625"/>
            <a:ext cx="43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0" lang="en-US" altLang="zh-CN" sz="2400" i="1"/>
              <a:t>f</a:t>
            </a:r>
          </a:p>
        </p:txBody>
      </p:sp>
      <p:sp>
        <p:nvSpPr>
          <p:cNvPr id="50192" name="Text Box 15"/>
          <p:cNvSpPr txBox="1">
            <a:spLocks noChangeArrowheads="1"/>
          </p:cNvSpPr>
          <p:nvPr/>
        </p:nvSpPr>
        <p:spPr bwMode="auto">
          <a:xfrm>
            <a:off x="8712200" y="6092825"/>
            <a:ext cx="43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0" lang="en-US" altLang="zh-CN" sz="2400" i="1"/>
              <a:t>f</a:t>
            </a:r>
          </a:p>
        </p:txBody>
      </p:sp>
      <p:graphicFrame>
        <p:nvGraphicFramePr>
          <p:cNvPr id="50193" name="Object 16"/>
          <p:cNvGraphicFramePr>
            <a:graphicFrameLocks noChangeAspect="1"/>
          </p:cNvGraphicFramePr>
          <p:nvPr/>
        </p:nvGraphicFramePr>
        <p:xfrm>
          <a:off x="6240463" y="4941888"/>
          <a:ext cx="304800" cy="358775"/>
        </p:xfrm>
        <a:graphic>
          <a:graphicData uri="http://schemas.openxmlformats.org/presentationml/2006/ole">
            <p:oleObj spid="_x0000_s20491" name="Equation" r:id="rId10" imgW="139579" imgH="164957" progId="Equation.DSMT4">
              <p:embed/>
            </p:oleObj>
          </a:graphicData>
        </a:graphic>
      </p:graphicFrame>
      <p:sp>
        <p:nvSpPr>
          <p:cNvPr id="50194" name="Line 17"/>
          <p:cNvSpPr>
            <a:spLocks noChangeShapeType="1"/>
          </p:cNvSpPr>
          <p:nvPr/>
        </p:nvSpPr>
        <p:spPr bwMode="auto">
          <a:xfrm>
            <a:off x="6516688" y="3789363"/>
            <a:ext cx="1368425" cy="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50195" name="Line 18"/>
          <p:cNvSpPr>
            <a:spLocks noChangeShapeType="1"/>
          </p:cNvSpPr>
          <p:nvPr/>
        </p:nvSpPr>
        <p:spPr bwMode="auto">
          <a:xfrm>
            <a:off x="6516688" y="5734050"/>
            <a:ext cx="1368425" cy="0"/>
          </a:xfrm>
          <a:prstGeom prst="line">
            <a:avLst/>
          </a:prstGeom>
          <a:noFill/>
          <a:ln w="9525">
            <a:solidFill>
              <a:srgbClr val="FF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50196" name="Text Box 19"/>
          <p:cNvSpPr txBox="1">
            <a:spLocks noChangeArrowheads="1"/>
          </p:cNvSpPr>
          <p:nvPr/>
        </p:nvSpPr>
        <p:spPr bwMode="auto">
          <a:xfrm>
            <a:off x="5867400" y="3573463"/>
            <a:ext cx="8651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0" lang="en-US" altLang="zh-CN" sz="2000"/>
              <a:t>0.707</a:t>
            </a:r>
          </a:p>
        </p:txBody>
      </p:sp>
      <p:sp>
        <p:nvSpPr>
          <p:cNvPr id="50197" name="Text Box 20"/>
          <p:cNvSpPr txBox="1">
            <a:spLocks noChangeArrowheads="1"/>
          </p:cNvSpPr>
          <p:nvPr/>
        </p:nvSpPr>
        <p:spPr bwMode="auto">
          <a:xfrm>
            <a:off x="6084888" y="5516563"/>
            <a:ext cx="5762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0" lang="en-US" altLang="zh-CN" sz="2000"/>
              <a:t>45</a:t>
            </a:r>
            <a:r>
              <a:rPr kumimoji="0" lang="en-US" altLang="zh-CN" sz="2000">
                <a:cs typeface="Times New Roman" panose="02020603050405020304" pitchFamily="18" charset="0"/>
              </a:rPr>
              <a:t>º</a:t>
            </a:r>
          </a:p>
        </p:txBody>
      </p:sp>
      <p:sp>
        <p:nvSpPr>
          <p:cNvPr id="50198" name="Text Box 21"/>
          <p:cNvSpPr txBox="1">
            <a:spLocks noChangeArrowheads="1"/>
          </p:cNvSpPr>
          <p:nvPr/>
        </p:nvSpPr>
        <p:spPr bwMode="auto">
          <a:xfrm>
            <a:off x="7596188" y="4581525"/>
            <a:ext cx="504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0" lang="en-US" altLang="zh-CN" sz="2400" b="1" i="1"/>
              <a:t>f</a:t>
            </a:r>
            <a:r>
              <a:rPr kumimoji="0" lang="en-US" altLang="zh-CN" sz="2400" b="1" baseline="-10000"/>
              <a:t>0</a:t>
            </a:r>
          </a:p>
        </p:txBody>
      </p:sp>
      <p:sp>
        <p:nvSpPr>
          <p:cNvPr id="50199" name="Text Box 22"/>
          <p:cNvSpPr txBox="1">
            <a:spLocks noChangeArrowheads="1"/>
          </p:cNvSpPr>
          <p:nvPr/>
        </p:nvSpPr>
        <p:spPr bwMode="auto">
          <a:xfrm>
            <a:off x="7596188" y="6308725"/>
            <a:ext cx="43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0" lang="en-US" altLang="zh-CN" sz="2400" b="1" i="1"/>
              <a:t>f</a:t>
            </a:r>
            <a:r>
              <a:rPr kumimoji="0" lang="en-US" altLang="zh-CN" sz="2400" b="1" baseline="-10000"/>
              <a:t>0</a:t>
            </a:r>
          </a:p>
        </p:txBody>
      </p:sp>
      <p:sp>
        <p:nvSpPr>
          <p:cNvPr id="50200" name="Text Box 23"/>
          <p:cNvSpPr txBox="1">
            <a:spLocks noChangeArrowheads="1"/>
          </p:cNvSpPr>
          <p:nvPr/>
        </p:nvSpPr>
        <p:spPr bwMode="auto">
          <a:xfrm>
            <a:off x="539750" y="6092825"/>
            <a:ext cx="53721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0" lang="en-US" altLang="zh-CN" sz="2800" b="1" i="1" dirty="0">
                <a:solidFill>
                  <a:srgbClr val="FFFF00"/>
                </a:solidFill>
                <a:ea typeface="微软雅黑" panose="020B0503020204020204" pitchFamily="34" charset="-122"/>
              </a:rPr>
              <a:t>f</a:t>
            </a:r>
            <a:r>
              <a:rPr kumimoji="0" lang="en-US" altLang="zh-CN" sz="2800" b="1" baseline="-10000" dirty="0">
                <a:solidFill>
                  <a:srgbClr val="FFFF00"/>
                </a:solidFill>
                <a:ea typeface="微软雅黑" panose="020B0503020204020204" pitchFamily="34" charset="-122"/>
              </a:rPr>
              <a:t>0 </a:t>
            </a:r>
            <a:r>
              <a:rPr kumimoji="0" lang="en-US" altLang="en-US" sz="2000" b="1" dirty="0">
                <a:ea typeface="微软雅黑" panose="020B0503020204020204" pitchFamily="34" charset="-122"/>
              </a:rPr>
              <a:t>－</a:t>
            </a:r>
            <a:r>
              <a:rPr kumimoji="0" lang="zh-CN" altLang="en-US" sz="2800" b="1" dirty="0">
                <a:ea typeface="微软雅黑" panose="020B0503020204020204" pitchFamily="34" charset="-122"/>
              </a:rPr>
              <a:t>称为</a:t>
            </a:r>
            <a:r>
              <a:rPr kumimoji="0" lang="zh-CN" altLang="en-US" sz="2800" b="1" dirty="0">
                <a:solidFill>
                  <a:srgbClr val="FFFF00"/>
                </a:solidFill>
                <a:ea typeface="微软雅黑" panose="020B0503020204020204" pitchFamily="34" charset="-122"/>
              </a:rPr>
              <a:t>半功率点</a:t>
            </a:r>
            <a:r>
              <a:rPr kumimoji="0" lang="zh-CN" altLang="en-US" sz="2800" b="1" dirty="0" smtClean="0">
                <a:solidFill>
                  <a:srgbClr val="FFFF00"/>
                </a:solidFill>
                <a:ea typeface="微软雅黑" panose="020B0503020204020204" pitchFamily="34" charset="-122"/>
              </a:rPr>
              <a:t>频率     </a:t>
            </a:r>
            <a:r>
              <a:rPr kumimoji="0" lang="zh-CN" altLang="en-US" sz="2800" b="1" dirty="0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★★★</a:t>
            </a:r>
            <a:endParaRPr kumimoji="0" lang="zh-CN" altLang="en-US" sz="2800" b="1" dirty="0">
              <a:solidFill>
                <a:srgbClr val="FF0000"/>
              </a:solidFill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72325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灯片编号占位符 5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247E4DF-1EEA-42D5-B3BD-DDA2AA68C749}" type="slidenum">
              <a:rPr lang="en-US" altLang="zh-CN" sz="1400"/>
              <a:pPr>
                <a:spcBef>
                  <a:spcPct val="0"/>
                </a:spcBef>
                <a:buFontTx/>
                <a:buNone/>
              </a:pPr>
              <a:t>47</a:t>
            </a:fld>
            <a:endParaRPr lang="en-US" altLang="zh-CN" sz="1400"/>
          </a:p>
        </p:txBody>
      </p:sp>
      <p:sp>
        <p:nvSpPr>
          <p:cNvPr id="51203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333375"/>
            <a:ext cx="8991600" cy="677863"/>
          </a:xfrm>
        </p:spPr>
        <p:txBody>
          <a:bodyPr/>
          <a:lstStyle/>
          <a:p>
            <a:pPr eaLnBrk="1" hangingPunct="1"/>
            <a:r>
              <a:rPr lang="zh-CN" altLang="en-US" sz="3200" b="1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传输网络的幅频和相频特性</a:t>
            </a:r>
          </a:p>
        </p:txBody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125538"/>
            <a:ext cx="8208963" cy="5327650"/>
          </a:xfrm>
        </p:spPr>
        <p:txBody>
          <a:bodyPr/>
          <a:lstStyle/>
          <a:p>
            <a:pPr eaLnBrk="1" hangingPunct="1">
              <a:buClr>
                <a:srgbClr val="CC3300"/>
              </a:buClr>
              <a:buFont typeface="Wingdings" panose="05000000000000000000" pitchFamily="2" charset="2"/>
              <a:buChar char="Ø"/>
            </a:pPr>
            <a:r>
              <a:rPr lang="zh-CN" altLang="en-US" sz="2800" dirty="0" smtClean="0">
                <a:latin typeface="Times New Roman" panose="02020603050405020304" pitchFamily="18" charset="0"/>
              </a:rPr>
              <a:t>本实验的目的是利用</a:t>
            </a:r>
            <a:r>
              <a:rPr lang="en-US" altLang="zh-CN" sz="2800" dirty="0" smtClean="0">
                <a:latin typeface="Times New Roman" panose="02020603050405020304" pitchFamily="18" charset="0"/>
              </a:rPr>
              <a:t>Multisim</a:t>
            </a:r>
            <a:r>
              <a:rPr lang="zh-CN" altLang="en-US" sz="2800" dirty="0" smtClean="0">
                <a:latin typeface="Times New Roman" panose="02020603050405020304" pitchFamily="18" charset="0"/>
              </a:rPr>
              <a:t>仿真软件中的虚拟仪器波特图仪（</a:t>
            </a:r>
            <a:r>
              <a:rPr lang="en-US" altLang="zh-CN" sz="2800" dirty="0" smtClean="0">
                <a:latin typeface="Times New Roman" panose="02020603050405020304" pitchFamily="18" charset="0"/>
              </a:rPr>
              <a:t>Bode Plotter </a:t>
            </a:r>
            <a:r>
              <a:rPr lang="zh-CN" altLang="en-US" sz="2800" dirty="0" smtClean="0">
                <a:latin typeface="Times New Roman" panose="02020603050405020304" pitchFamily="18" charset="0"/>
              </a:rPr>
              <a:t>可直接显示幅频特性曲线和相频特性曲线</a:t>
            </a:r>
            <a:r>
              <a:rPr lang="en-US" altLang="zh-CN" sz="2800" dirty="0" smtClean="0">
                <a:latin typeface="Times New Roman" panose="02020603050405020304" pitchFamily="18" charset="0"/>
              </a:rPr>
              <a:t>)</a:t>
            </a:r>
            <a:r>
              <a:rPr lang="zh-CN" altLang="en-US" sz="2800" dirty="0" smtClean="0">
                <a:latin typeface="Times New Roman" panose="02020603050405020304" pitchFamily="18" charset="0"/>
              </a:rPr>
              <a:t>对高通、低通、带通、带阻及双谐振电路的传输特性作初步的研究。（</a:t>
            </a:r>
            <a:r>
              <a:rPr lang="en-US" altLang="zh-CN" sz="2800" b="1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P98 </a:t>
            </a:r>
            <a:r>
              <a:rPr lang="zh-CN" alt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五</a:t>
            </a:r>
            <a:r>
              <a:rPr lang="en-US" altLang="zh-CN" sz="2800" b="1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-1</a:t>
            </a:r>
            <a:r>
              <a:rPr lang="zh-CN" alt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、</a:t>
            </a:r>
            <a:r>
              <a:rPr lang="en-US" altLang="zh-CN" sz="2800" b="1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2</a:t>
            </a:r>
            <a:r>
              <a:rPr lang="zh-CN" alt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、</a:t>
            </a:r>
            <a:r>
              <a:rPr lang="en-US" altLang="zh-CN" sz="2800" b="1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3</a:t>
            </a:r>
            <a:r>
              <a:rPr lang="zh-CN" alt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、</a:t>
            </a:r>
            <a:r>
              <a:rPr lang="en-US" altLang="zh-CN" sz="2800" b="1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4</a:t>
            </a:r>
            <a:r>
              <a:rPr lang="zh-CN" alt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）</a:t>
            </a:r>
            <a:endParaRPr lang="en-US" altLang="zh-CN" sz="2800" b="1" dirty="0" smtClean="0">
              <a:solidFill>
                <a:srgbClr val="FFFF00"/>
              </a:solidFill>
              <a:latin typeface="Times New Roman" panose="02020603050405020304" pitchFamily="18" charset="0"/>
            </a:endParaRPr>
          </a:p>
          <a:p>
            <a:pPr lvl="1" eaLnBrk="1" hangingPunct="1">
              <a:spcBef>
                <a:spcPts val="1800"/>
              </a:spcBef>
              <a:buClr>
                <a:srgbClr val="CC3300"/>
              </a:buClr>
              <a:buFont typeface="Wingdings" panose="05000000000000000000" pitchFamily="2" charset="2"/>
              <a:buChar char="ü"/>
            </a:pPr>
            <a:r>
              <a:rPr lang="zh-CN" altLang="en-US" dirty="0" smtClean="0">
                <a:latin typeface="Times New Roman" panose="02020603050405020304" pitchFamily="18" charset="0"/>
              </a:rPr>
              <a:t>其中高通、低通电路需描绘幅频特性曲线和相频特性曲线，并找出和记录</a:t>
            </a:r>
            <a:r>
              <a:rPr lang="zh-CN" altLang="en-US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半功率点频率</a:t>
            </a:r>
            <a:r>
              <a:rPr lang="en-US" altLang="zh-CN" i="1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f</a:t>
            </a:r>
            <a:r>
              <a:rPr lang="en-US" altLang="zh-CN" baseline="-10000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0</a:t>
            </a:r>
            <a:r>
              <a:rPr lang="zh-CN" altLang="en-US" dirty="0" smtClean="0">
                <a:latin typeface="Times New Roman" panose="02020603050405020304" pitchFamily="18" charset="0"/>
              </a:rPr>
              <a:t>及其对应的</a:t>
            </a:r>
            <a:r>
              <a:rPr lang="zh-CN" altLang="en-US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电压比</a:t>
            </a:r>
            <a:r>
              <a:rPr lang="zh-CN" altLang="en-US" dirty="0" smtClean="0">
                <a:latin typeface="Times New Roman" panose="02020603050405020304" pitchFamily="18" charset="0"/>
              </a:rPr>
              <a:t>和</a:t>
            </a:r>
            <a:r>
              <a:rPr lang="zh-CN" altLang="en-US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相位差</a:t>
            </a:r>
            <a:r>
              <a:rPr lang="zh-CN" altLang="en-US" dirty="0" smtClean="0">
                <a:latin typeface="Times New Roman" panose="02020603050405020304" pitchFamily="18" charset="0"/>
              </a:rPr>
              <a:t>。</a:t>
            </a:r>
            <a:endParaRPr lang="en-US" altLang="zh-CN" dirty="0" smtClean="0">
              <a:latin typeface="Times New Roman" panose="02020603050405020304" pitchFamily="18" charset="0"/>
            </a:endParaRPr>
          </a:p>
          <a:p>
            <a:pPr lvl="1" eaLnBrk="1" hangingPunct="1">
              <a:spcBef>
                <a:spcPts val="1800"/>
              </a:spcBef>
              <a:buClr>
                <a:srgbClr val="CC3300"/>
              </a:buClr>
              <a:buFont typeface="Wingdings" panose="05000000000000000000" pitchFamily="2" charset="2"/>
              <a:buChar char="ü"/>
            </a:pPr>
            <a:r>
              <a:rPr kumimoji="0" lang="zh-CN" altLang="en-US" dirty="0" smtClean="0">
                <a:latin typeface="Times New Roman" panose="02020603050405020304" pitchFamily="18" charset="0"/>
              </a:rPr>
              <a:t>带通、带阻电路需描绘幅频特性曲线和相频特性曲线，并找出和记录</a:t>
            </a:r>
            <a:r>
              <a:rPr kumimoji="0" lang="zh-CN" altLang="en-US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特征点频率</a:t>
            </a:r>
            <a:r>
              <a:rPr kumimoji="0" lang="en-US" altLang="zh-CN" i="1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f</a:t>
            </a:r>
            <a:r>
              <a:rPr kumimoji="0" lang="en-US" altLang="zh-CN" baseline="-10000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0</a:t>
            </a:r>
            <a:r>
              <a:rPr kumimoji="0" lang="zh-CN" altLang="en-US" dirty="0" smtClean="0">
                <a:latin typeface="Times New Roman" panose="02020603050405020304" pitchFamily="18" charset="0"/>
              </a:rPr>
              <a:t>和两个</a:t>
            </a:r>
            <a:r>
              <a:rPr kumimoji="0" lang="zh-CN" altLang="en-US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半功率点频率</a:t>
            </a:r>
            <a:r>
              <a:rPr kumimoji="0" lang="en-US" altLang="zh-CN" i="1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f</a:t>
            </a:r>
            <a:r>
              <a:rPr kumimoji="0" lang="en-US" altLang="zh-CN" baseline="-10000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1</a:t>
            </a:r>
            <a:r>
              <a:rPr kumimoji="0" lang="zh-CN" altLang="en-US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、 </a:t>
            </a:r>
            <a:r>
              <a:rPr kumimoji="0" lang="en-US" altLang="zh-CN" i="1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f</a:t>
            </a:r>
            <a:r>
              <a:rPr kumimoji="0" lang="en-US" altLang="zh-CN" baseline="-10000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2</a:t>
            </a:r>
            <a:r>
              <a:rPr kumimoji="0" lang="zh-CN" altLang="en-US" dirty="0" smtClean="0">
                <a:latin typeface="Times New Roman" panose="02020603050405020304" pitchFamily="18" charset="0"/>
              </a:rPr>
              <a:t>及其对应的</a:t>
            </a:r>
            <a:r>
              <a:rPr kumimoji="0" lang="zh-CN" altLang="en-US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电压比</a:t>
            </a:r>
            <a:r>
              <a:rPr kumimoji="0" lang="zh-CN" altLang="en-US" dirty="0" smtClean="0">
                <a:latin typeface="Times New Roman" panose="02020603050405020304" pitchFamily="18" charset="0"/>
              </a:rPr>
              <a:t>和</a:t>
            </a:r>
            <a:r>
              <a:rPr kumimoji="0" lang="zh-CN" altLang="en-US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相位差</a:t>
            </a:r>
            <a:r>
              <a:rPr kumimoji="0" lang="zh-CN" altLang="en-US" dirty="0" smtClean="0">
                <a:latin typeface="Times New Roman" panose="02020603050405020304" pitchFamily="18" charset="0"/>
              </a:rPr>
              <a:t>。</a:t>
            </a:r>
          </a:p>
          <a:p>
            <a:pPr lvl="1" eaLnBrk="1" hangingPunct="1">
              <a:buClr>
                <a:srgbClr val="CC3300"/>
              </a:buClr>
              <a:buFont typeface="Wingdings" panose="05000000000000000000" pitchFamily="2" charset="2"/>
              <a:buChar char="ü"/>
            </a:pPr>
            <a:endParaRPr lang="zh-CN" altLang="en-US" dirty="0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4862838"/>
      </p:ext>
    </p:extLst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037126200"/>
              </p:ext>
            </p:extLst>
          </p:nvPr>
        </p:nvGraphicFramePr>
        <p:xfrm>
          <a:off x="323528" y="1916832"/>
          <a:ext cx="8568956" cy="383220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720079">
                  <a:extLst>
                    <a:ext uri="{9D8B030D-6E8A-4147-A177-3AD203B41FA5}">
                      <a16:colId xmlns:a16="http://schemas.microsoft.com/office/drawing/2014/main" xmlns="" val="1828329848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xmlns="" val="3717836634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xmlns="" val="3801749739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xmlns="" val="1227127236"/>
                    </a:ext>
                  </a:extLst>
                </a:gridCol>
                <a:gridCol w="582613">
                  <a:extLst>
                    <a:ext uri="{9D8B030D-6E8A-4147-A177-3AD203B41FA5}">
                      <a16:colId xmlns:a16="http://schemas.microsoft.com/office/drawing/2014/main" xmlns="" val="3849016754"/>
                    </a:ext>
                  </a:extLst>
                </a:gridCol>
                <a:gridCol w="857547">
                  <a:extLst>
                    <a:ext uri="{9D8B030D-6E8A-4147-A177-3AD203B41FA5}">
                      <a16:colId xmlns:a16="http://schemas.microsoft.com/office/drawing/2014/main" xmlns="" val="1776339278"/>
                    </a:ext>
                  </a:extLst>
                </a:gridCol>
                <a:gridCol w="700445">
                  <a:extLst>
                    <a:ext uri="{9D8B030D-6E8A-4147-A177-3AD203B41FA5}">
                      <a16:colId xmlns:a16="http://schemas.microsoft.com/office/drawing/2014/main" xmlns="" val="3732124114"/>
                    </a:ext>
                  </a:extLst>
                </a:gridCol>
                <a:gridCol w="778996">
                  <a:extLst>
                    <a:ext uri="{9D8B030D-6E8A-4147-A177-3AD203B41FA5}">
                      <a16:colId xmlns:a16="http://schemas.microsoft.com/office/drawing/2014/main" xmlns="" val="3593164415"/>
                    </a:ext>
                  </a:extLst>
                </a:gridCol>
                <a:gridCol w="778996">
                  <a:extLst>
                    <a:ext uri="{9D8B030D-6E8A-4147-A177-3AD203B41FA5}">
                      <a16:colId xmlns:a16="http://schemas.microsoft.com/office/drawing/2014/main" xmlns="" val="1481630790"/>
                    </a:ext>
                  </a:extLst>
                </a:gridCol>
                <a:gridCol w="778996">
                  <a:extLst>
                    <a:ext uri="{9D8B030D-6E8A-4147-A177-3AD203B41FA5}">
                      <a16:colId xmlns:a16="http://schemas.microsoft.com/office/drawing/2014/main" xmlns="" val="1053350201"/>
                    </a:ext>
                  </a:extLst>
                </a:gridCol>
                <a:gridCol w="778996">
                  <a:extLst>
                    <a:ext uri="{9D8B030D-6E8A-4147-A177-3AD203B41FA5}">
                      <a16:colId xmlns:a16="http://schemas.microsoft.com/office/drawing/2014/main" xmlns="" val="3270822463"/>
                    </a:ext>
                  </a:extLst>
                </a:gridCol>
              </a:tblGrid>
              <a:tr h="719608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>
                          <a:latin typeface="方正兰亭超细黑简体" panose="02000000000000000000" pitchFamily="2" charset="-122"/>
                          <a:ea typeface="方正兰亭超细黑简体" panose="02000000000000000000" pitchFamily="2" charset="-122"/>
                        </a:rPr>
                        <a:t>电路类型</a:t>
                      </a:r>
                      <a:endParaRPr lang="zh-CN" altLang="en-US" dirty="0">
                        <a:latin typeface="方正兰亭超细黑简体" panose="02000000000000000000" pitchFamily="2" charset="-122"/>
                        <a:ea typeface="方正兰亭超细黑简体" panose="02000000000000000000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>
                          <a:latin typeface="方正兰亭超细黑简体" panose="02000000000000000000" pitchFamily="2" charset="-122"/>
                          <a:ea typeface="方正兰亭超细黑简体" panose="02000000000000000000" pitchFamily="2" charset="-122"/>
                        </a:rPr>
                        <a:t>波形图</a:t>
                      </a:r>
                      <a:endParaRPr lang="zh-CN" altLang="en-US" dirty="0">
                        <a:latin typeface="方正兰亭超细黑简体" panose="02000000000000000000" pitchFamily="2" charset="-122"/>
                        <a:ea typeface="方正兰亭超细黑简体" panose="02000000000000000000" pitchFamily="2" charset="-122"/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zh-CN" altLang="en-US" dirty="0" smtClean="0">
                          <a:latin typeface="方正兰亭超细黑简体" panose="02000000000000000000" pitchFamily="2" charset="-122"/>
                          <a:ea typeface="方正兰亭超细黑简体" panose="02000000000000000000" pitchFamily="2" charset="-122"/>
                        </a:rPr>
                        <a:t>半功率点</a:t>
                      </a:r>
                      <a:endParaRPr lang="zh-CN" altLang="en-US" dirty="0">
                        <a:latin typeface="方正兰亭超细黑简体" panose="02000000000000000000" pitchFamily="2" charset="-122"/>
                        <a:ea typeface="方正兰亭超细黑简体" panose="02000000000000000000" pitchFamily="2" charset="-122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latin typeface="方正兰亭超细黑简体" panose="02000000000000000000" pitchFamily="2" charset="-122"/>
                        <a:ea typeface="方正兰亭超细黑简体" panose="02000000000000000000" pitchFamily="2" charset="-122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latin typeface="方正兰亭超细黑简体" panose="02000000000000000000" pitchFamily="2" charset="-122"/>
                        <a:ea typeface="方正兰亭超细黑简体" panose="02000000000000000000" pitchFamily="2" charset="-122"/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dirty="0" smtClean="0">
                          <a:latin typeface="方正兰亭超细黑简体" panose="02000000000000000000" pitchFamily="2" charset="-122"/>
                          <a:ea typeface="方正兰亭超细黑简体" panose="02000000000000000000" pitchFamily="2" charset="-122"/>
                        </a:rPr>
                        <a:t>电压比</a:t>
                      </a:r>
                    </a:p>
                    <a:p>
                      <a:pPr algn="ctr"/>
                      <a:endParaRPr lang="zh-CN" altLang="en-US" dirty="0">
                        <a:latin typeface="方正兰亭超细黑简体" panose="02000000000000000000" pitchFamily="2" charset="-122"/>
                        <a:ea typeface="方正兰亭超细黑简体" panose="02000000000000000000" pitchFamily="2" charset="-122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>
                        <a:latin typeface="方正兰亭超细黑简体" panose="02000000000000000000" pitchFamily="2" charset="-122"/>
                        <a:ea typeface="方正兰亭超细黑简体" panose="02000000000000000000" pitchFamily="2" charset="-122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latin typeface="方正兰亭超细黑简体" panose="02000000000000000000" pitchFamily="2" charset="-122"/>
                        <a:ea typeface="方正兰亭超细黑简体" panose="02000000000000000000" pitchFamily="2" charset="-122"/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dirty="0" smtClean="0">
                          <a:latin typeface="方正兰亭超细黑简体" panose="02000000000000000000" pitchFamily="2" charset="-122"/>
                          <a:ea typeface="方正兰亭超细黑简体" panose="02000000000000000000" pitchFamily="2" charset="-122"/>
                        </a:rPr>
                        <a:t>相位差</a:t>
                      </a:r>
                    </a:p>
                    <a:p>
                      <a:pPr algn="ctr"/>
                      <a:endParaRPr lang="zh-CN" altLang="en-US" dirty="0">
                        <a:latin typeface="方正兰亭超细黑简体" panose="02000000000000000000" pitchFamily="2" charset="-122"/>
                        <a:ea typeface="方正兰亭超细黑简体" panose="02000000000000000000" pitchFamily="2" charset="-122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>
                        <a:latin typeface="方正兰亭超细黑简体" panose="02000000000000000000" pitchFamily="2" charset="-122"/>
                        <a:ea typeface="方正兰亭超细黑简体" panose="02000000000000000000" pitchFamily="2" charset="-122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latin typeface="方正兰亭超细黑简体" panose="02000000000000000000" pitchFamily="2" charset="-122"/>
                        <a:ea typeface="方正兰亭超细黑简体" panose="02000000000000000000" pitchFamily="2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165793326"/>
                  </a:ext>
                </a:extLst>
              </a:tr>
              <a:tr h="416916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>
                          <a:latin typeface="方正兰亭超细黑简体" panose="02000000000000000000" pitchFamily="2" charset="-122"/>
                          <a:ea typeface="方正兰亭超细黑简体" panose="02000000000000000000" pitchFamily="2" charset="-122"/>
                        </a:rPr>
                        <a:t>低通</a:t>
                      </a:r>
                      <a:endParaRPr lang="zh-CN" altLang="en-US" dirty="0">
                        <a:latin typeface="方正兰亭超细黑简体" panose="02000000000000000000" pitchFamily="2" charset="-122"/>
                        <a:ea typeface="方正兰亭超细黑简体" panose="02000000000000000000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dirty="0">
                        <a:latin typeface="方正兰亭超细黑简体" panose="02000000000000000000" pitchFamily="2" charset="-122"/>
                        <a:ea typeface="方正兰亭超细黑简体" panose="02000000000000000000" pitchFamily="2" charset="-122"/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endParaRPr lang="zh-CN" altLang="en-US" dirty="0">
                        <a:latin typeface="方正兰亭超细黑简体" panose="02000000000000000000" pitchFamily="2" charset="-122"/>
                        <a:ea typeface="方正兰亭超细黑简体" panose="02000000000000000000" pitchFamily="2" charset="-122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latin typeface="方正兰亭超细黑简体" panose="02000000000000000000" pitchFamily="2" charset="-122"/>
                        <a:ea typeface="方正兰亭超细黑简体" panose="02000000000000000000" pitchFamily="2" charset="-122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latin typeface="方正兰亭超细黑简体" panose="02000000000000000000" pitchFamily="2" charset="-122"/>
                        <a:ea typeface="方正兰亭超细黑简体" panose="02000000000000000000" pitchFamily="2" charset="-122"/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endParaRPr lang="zh-CN" altLang="en-US" dirty="0">
                        <a:latin typeface="方正兰亭超细黑简体" panose="02000000000000000000" pitchFamily="2" charset="-122"/>
                        <a:ea typeface="方正兰亭超细黑简体" panose="02000000000000000000" pitchFamily="2" charset="-122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latin typeface="方正兰亭超细黑简体" panose="02000000000000000000" pitchFamily="2" charset="-122"/>
                        <a:ea typeface="方正兰亭超细黑简体" panose="02000000000000000000" pitchFamily="2" charset="-122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latin typeface="方正兰亭超细黑简体" panose="02000000000000000000" pitchFamily="2" charset="-122"/>
                        <a:ea typeface="方正兰亭超细黑简体" panose="02000000000000000000" pitchFamily="2" charset="-122"/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endParaRPr lang="zh-CN" altLang="en-US" dirty="0">
                        <a:latin typeface="方正兰亭超细黑简体" panose="02000000000000000000" pitchFamily="2" charset="-122"/>
                        <a:ea typeface="方正兰亭超细黑简体" panose="02000000000000000000" pitchFamily="2" charset="-122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>
                        <a:latin typeface="方正兰亭超细黑简体" panose="02000000000000000000" pitchFamily="2" charset="-122"/>
                        <a:ea typeface="方正兰亭超细黑简体" panose="02000000000000000000" pitchFamily="2" charset="-122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latin typeface="方正兰亭超细黑简体" panose="02000000000000000000" pitchFamily="2" charset="-122"/>
                        <a:ea typeface="方正兰亭超细黑简体" panose="02000000000000000000" pitchFamily="2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053256799"/>
                  </a:ext>
                </a:extLst>
              </a:tr>
              <a:tr h="416916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>
                          <a:latin typeface="方正兰亭超细黑简体" panose="02000000000000000000" pitchFamily="2" charset="-122"/>
                          <a:ea typeface="方正兰亭超细黑简体" panose="02000000000000000000" pitchFamily="2" charset="-122"/>
                        </a:rPr>
                        <a:t>高通</a:t>
                      </a:r>
                      <a:endParaRPr lang="zh-CN" altLang="en-US" dirty="0">
                        <a:latin typeface="方正兰亭超细黑简体" panose="02000000000000000000" pitchFamily="2" charset="-122"/>
                        <a:ea typeface="方正兰亭超细黑简体" panose="02000000000000000000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dirty="0">
                        <a:latin typeface="方正兰亭超细黑简体" panose="02000000000000000000" pitchFamily="2" charset="-122"/>
                        <a:ea typeface="方正兰亭超细黑简体" panose="02000000000000000000" pitchFamily="2" charset="-122"/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endParaRPr lang="zh-CN" altLang="en-US" dirty="0">
                        <a:latin typeface="方正兰亭超细黑简体" panose="02000000000000000000" pitchFamily="2" charset="-122"/>
                        <a:ea typeface="方正兰亭超细黑简体" panose="02000000000000000000" pitchFamily="2" charset="-122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>
                        <a:latin typeface="方正兰亭超细黑简体" panose="02000000000000000000" pitchFamily="2" charset="-122"/>
                        <a:ea typeface="方正兰亭超细黑简体" panose="02000000000000000000" pitchFamily="2" charset="-122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latin typeface="方正兰亭超细黑简体" panose="02000000000000000000" pitchFamily="2" charset="-122"/>
                        <a:ea typeface="方正兰亭超细黑简体" panose="02000000000000000000" pitchFamily="2" charset="-122"/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endParaRPr lang="zh-CN" altLang="en-US" dirty="0">
                        <a:latin typeface="方正兰亭超细黑简体" panose="02000000000000000000" pitchFamily="2" charset="-122"/>
                        <a:ea typeface="方正兰亭超细黑简体" panose="02000000000000000000" pitchFamily="2" charset="-122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>
                        <a:latin typeface="方正兰亭超细黑简体" panose="02000000000000000000" pitchFamily="2" charset="-122"/>
                        <a:ea typeface="方正兰亭超细黑简体" panose="02000000000000000000" pitchFamily="2" charset="-122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latin typeface="方正兰亭超细黑简体" panose="02000000000000000000" pitchFamily="2" charset="-122"/>
                        <a:ea typeface="方正兰亭超细黑简体" panose="02000000000000000000" pitchFamily="2" charset="-122"/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endParaRPr lang="zh-CN" altLang="en-US" dirty="0">
                        <a:latin typeface="方正兰亭超细黑简体" panose="02000000000000000000" pitchFamily="2" charset="-122"/>
                        <a:ea typeface="方正兰亭超细黑简体" panose="02000000000000000000" pitchFamily="2" charset="-122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>
                        <a:latin typeface="方正兰亭超细黑简体" panose="02000000000000000000" pitchFamily="2" charset="-122"/>
                        <a:ea typeface="方正兰亭超细黑简体" panose="02000000000000000000" pitchFamily="2" charset="-122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 dirty="0">
                        <a:latin typeface="方正兰亭超细黑简体" panose="02000000000000000000" pitchFamily="2" charset="-122"/>
                        <a:ea typeface="方正兰亭超细黑简体" panose="02000000000000000000" pitchFamily="2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561512603"/>
                  </a:ext>
                </a:extLst>
              </a:tr>
              <a:tr h="416916">
                <a:tc>
                  <a:txBody>
                    <a:bodyPr/>
                    <a:lstStyle/>
                    <a:p>
                      <a:pPr algn="ctr"/>
                      <a:endParaRPr lang="zh-CN" altLang="en-US">
                        <a:latin typeface="方正兰亭超细黑简体" panose="02000000000000000000" pitchFamily="2" charset="-122"/>
                        <a:ea typeface="方正兰亭超细黑简体" panose="02000000000000000000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dirty="0">
                        <a:latin typeface="方正兰亭超细黑简体" panose="02000000000000000000" pitchFamily="2" charset="-122"/>
                        <a:ea typeface="方正兰亭超细黑简体" panose="02000000000000000000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dirty="0">
                        <a:latin typeface="方正兰亭超细黑简体" panose="02000000000000000000" pitchFamily="2" charset="-122"/>
                        <a:ea typeface="方正兰亭超细黑简体" panose="02000000000000000000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dirty="0">
                        <a:latin typeface="方正兰亭超细黑简体" panose="02000000000000000000" pitchFamily="2" charset="-122"/>
                        <a:ea typeface="方正兰亭超细黑简体" panose="02000000000000000000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>
                        <a:latin typeface="方正兰亭超细黑简体" panose="02000000000000000000" pitchFamily="2" charset="-122"/>
                        <a:ea typeface="方正兰亭超细黑简体" panose="02000000000000000000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>
                        <a:latin typeface="方正兰亭超细黑简体" panose="02000000000000000000" pitchFamily="2" charset="-122"/>
                        <a:ea typeface="方正兰亭超细黑简体" panose="02000000000000000000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>
                        <a:latin typeface="方正兰亭超细黑简体" panose="02000000000000000000" pitchFamily="2" charset="-122"/>
                        <a:ea typeface="方正兰亭超细黑简体" panose="02000000000000000000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>
                        <a:latin typeface="方正兰亭超细黑简体" panose="02000000000000000000" pitchFamily="2" charset="-122"/>
                        <a:ea typeface="方正兰亭超细黑简体" panose="02000000000000000000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>
                        <a:latin typeface="方正兰亭超细黑简体" panose="02000000000000000000" pitchFamily="2" charset="-122"/>
                        <a:ea typeface="方正兰亭超细黑简体" panose="02000000000000000000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>
                        <a:latin typeface="方正兰亭超细黑简体" panose="02000000000000000000" pitchFamily="2" charset="-122"/>
                        <a:ea typeface="方正兰亭超细黑简体" panose="02000000000000000000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>
                        <a:latin typeface="方正兰亭超细黑简体" panose="02000000000000000000" pitchFamily="2" charset="-122"/>
                        <a:ea typeface="方正兰亭超细黑简体" panose="02000000000000000000" pitchFamily="2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30004186"/>
                  </a:ext>
                </a:extLst>
              </a:tr>
              <a:tr h="1028012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>
                          <a:latin typeface="方正兰亭超细黑简体" panose="02000000000000000000" pitchFamily="2" charset="-122"/>
                          <a:ea typeface="方正兰亭超细黑简体" panose="02000000000000000000" pitchFamily="2" charset="-122"/>
                        </a:rPr>
                        <a:t>电路类型</a:t>
                      </a:r>
                      <a:endParaRPr lang="zh-CN" altLang="en-US" dirty="0">
                        <a:latin typeface="方正兰亭超细黑简体" panose="02000000000000000000" pitchFamily="2" charset="-122"/>
                        <a:ea typeface="方正兰亭超细黑简体" panose="02000000000000000000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>
                          <a:latin typeface="方正兰亭超细黑简体" panose="02000000000000000000" pitchFamily="2" charset="-122"/>
                          <a:ea typeface="方正兰亭超细黑简体" panose="02000000000000000000" pitchFamily="2" charset="-122"/>
                        </a:rPr>
                        <a:t>波形图</a:t>
                      </a:r>
                      <a:endParaRPr lang="zh-CN" altLang="en-US" dirty="0">
                        <a:latin typeface="方正兰亭超细黑简体" panose="02000000000000000000" pitchFamily="2" charset="-122"/>
                        <a:ea typeface="方正兰亭超细黑简体" panose="02000000000000000000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>
                          <a:latin typeface="方正兰亭超细黑简体" panose="02000000000000000000" pitchFamily="2" charset="-122"/>
                          <a:ea typeface="方正兰亭超细黑简体" panose="02000000000000000000" pitchFamily="2" charset="-122"/>
                        </a:rPr>
                        <a:t>上半功率点</a:t>
                      </a:r>
                      <a:endParaRPr lang="zh-CN" altLang="en-US" dirty="0">
                        <a:latin typeface="方正兰亭超细黑简体" panose="02000000000000000000" pitchFamily="2" charset="-122"/>
                        <a:ea typeface="方正兰亭超细黑简体" panose="02000000000000000000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>
                          <a:latin typeface="方正兰亭超细黑简体" panose="02000000000000000000" pitchFamily="2" charset="-122"/>
                          <a:ea typeface="方正兰亭超细黑简体" panose="02000000000000000000" pitchFamily="2" charset="-122"/>
                        </a:rPr>
                        <a:t>电压比</a:t>
                      </a:r>
                      <a:endParaRPr lang="zh-CN" altLang="en-US" dirty="0">
                        <a:latin typeface="方正兰亭超细黑简体" panose="02000000000000000000" pitchFamily="2" charset="-122"/>
                        <a:ea typeface="方正兰亭超细黑简体" panose="02000000000000000000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>
                          <a:latin typeface="方正兰亭超细黑简体" panose="02000000000000000000" pitchFamily="2" charset="-122"/>
                          <a:ea typeface="方正兰亭超细黑简体" panose="02000000000000000000" pitchFamily="2" charset="-122"/>
                        </a:rPr>
                        <a:t>相位差</a:t>
                      </a:r>
                      <a:endParaRPr lang="zh-CN" altLang="en-US" dirty="0">
                        <a:latin typeface="方正兰亭超细黑简体" panose="02000000000000000000" pitchFamily="2" charset="-122"/>
                        <a:ea typeface="方正兰亭超细黑简体" panose="02000000000000000000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>
                          <a:latin typeface="方正兰亭超细黑简体" panose="02000000000000000000" pitchFamily="2" charset="-122"/>
                          <a:ea typeface="方正兰亭超细黑简体" panose="02000000000000000000" pitchFamily="2" charset="-122"/>
                        </a:rPr>
                        <a:t>谐振点</a:t>
                      </a:r>
                      <a:endParaRPr lang="zh-CN" altLang="en-US" dirty="0">
                        <a:latin typeface="方正兰亭超细黑简体" panose="02000000000000000000" pitchFamily="2" charset="-122"/>
                        <a:ea typeface="方正兰亭超细黑简体" panose="02000000000000000000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>
                          <a:latin typeface="方正兰亭超细黑简体" panose="02000000000000000000" pitchFamily="2" charset="-122"/>
                          <a:ea typeface="方正兰亭超细黑简体" panose="02000000000000000000" pitchFamily="2" charset="-122"/>
                        </a:rPr>
                        <a:t>电压比</a:t>
                      </a:r>
                      <a:endParaRPr lang="zh-CN" altLang="en-US" dirty="0">
                        <a:latin typeface="方正兰亭超细黑简体" panose="02000000000000000000" pitchFamily="2" charset="-122"/>
                        <a:ea typeface="方正兰亭超细黑简体" panose="02000000000000000000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>
                          <a:latin typeface="方正兰亭超细黑简体" panose="02000000000000000000" pitchFamily="2" charset="-122"/>
                          <a:ea typeface="方正兰亭超细黑简体" panose="02000000000000000000" pitchFamily="2" charset="-122"/>
                        </a:rPr>
                        <a:t>相位差</a:t>
                      </a:r>
                      <a:endParaRPr lang="zh-CN" altLang="en-US" dirty="0">
                        <a:latin typeface="方正兰亭超细黑简体" panose="02000000000000000000" pitchFamily="2" charset="-122"/>
                        <a:ea typeface="方正兰亭超细黑简体" panose="02000000000000000000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>
                          <a:latin typeface="方正兰亭超细黑简体" panose="02000000000000000000" pitchFamily="2" charset="-122"/>
                          <a:ea typeface="方正兰亭超细黑简体" panose="02000000000000000000" pitchFamily="2" charset="-122"/>
                        </a:rPr>
                        <a:t>下半功率点</a:t>
                      </a:r>
                      <a:endParaRPr lang="zh-CN" altLang="en-US" dirty="0">
                        <a:latin typeface="方正兰亭超细黑简体" panose="02000000000000000000" pitchFamily="2" charset="-122"/>
                        <a:ea typeface="方正兰亭超细黑简体" panose="02000000000000000000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>
                          <a:latin typeface="方正兰亭超细黑简体" panose="02000000000000000000" pitchFamily="2" charset="-122"/>
                          <a:ea typeface="方正兰亭超细黑简体" panose="02000000000000000000" pitchFamily="2" charset="-122"/>
                        </a:rPr>
                        <a:t>电压比</a:t>
                      </a:r>
                      <a:endParaRPr lang="zh-CN" altLang="en-US" dirty="0">
                        <a:latin typeface="方正兰亭超细黑简体" panose="02000000000000000000" pitchFamily="2" charset="-122"/>
                        <a:ea typeface="方正兰亭超细黑简体" panose="02000000000000000000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>
                          <a:latin typeface="方正兰亭超细黑简体" panose="02000000000000000000" pitchFamily="2" charset="-122"/>
                          <a:ea typeface="方正兰亭超细黑简体" panose="02000000000000000000" pitchFamily="2" charset="-122"/>
                        </a:rPr>
                        <a:t>相位差</a:t>
                      </a:r>
                      <a:endParaRPr lang="zh-CN" altLang="en-US" dirty="0">
                        <a:latin typeface="方正兰亭超细黑简体" panose="02000000000000000000" pitchFamily="2" charset="-122"/>
                        <a:ea typeface="方正兰亭超细黑简体" panose="02000000000000000000" pitchFamily="2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859019352"/>
                  </a:ext>
                </a:extLst>
              </a:tr>
              <a:tr h="416916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>
                          <a:latin typeface="方正兰亭超细黑简体" panose="02000000000000000000" pitchFamily="2" charset="-122"/>
                          <a:ea typeface="方正兰亭超细黑简体" panose="02000000000000000000" pitchFamily="2" charset="-122"/>
                        </a:rPr>
                        <a:t>带通</a:t>
                      </a:r>
                      <a:endParaRPr lang="zh-CN" altLang="en-US" dirty="0">
                        <a:latin typeface="方正兰亭超细黑简体" panose="02000000000000000000" pitchFamily="2" charset="-122"/>
                        <a:ea typeface="方正兰亭超细黑简体" panose="02000000000000000000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>
                        <a:latin typeface="方正兰亭超细黑简体" panose="02000000000000000000" pitchFamily="2" charset="-122"/>
                        <a:ea typeface="方正兰亭超细黑简体" panose="02000000000000000000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>
                        <a:latin typeface="方正兰亭超细黑简体" panose="02000000000000000000" pitchFamily="2" charset="-122"/>
                        <a:ea typeface="方正兰亭超细黑简体" panose="02000000000000000000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dirty="0">
                        <a:latin typeface="方正兰亭超细黑简体" panose="02000000000000000000" pitchFamily="2" charset="-122"/>
                        <a:ea typeface="方正兰亭超细黑简体" panose="02000000000000000000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dirty="0">
                        <a:latin typeface="方正兰亭超细黑简体" panose="02000000000000000000" pitchFamily="2" charset="-122"/>
                        <a:ea typeface="方正兰亭超细黑简体" panose="02000000000000000000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dirty="0">
                        <a:latin typeface="方正兰亭超细黑简体" panose="02000000000000000000" pitchFamily="2" charset="-122"/>
                        <a:ea typeface="方正兰亭超细黑简体" panose="02000000000000000000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dirty="0">
                        <a:latin typeface="方正兰亭超细黑简体" panose="02000000000000000000" pitchFamily="2" charset="-122"/>
                        <a:ea typeface="方正兰亭超细黑简体" panose="02000000000000000000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>
                        <a:latin typeface="方正兰亭超细黑简体" panose="02000000000000000000" pitchFamily="2" charset="-122"/>
                        <a:ea typeface="方正兰亭超细黑简体" panose="02000000000000000000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dirty="0">
                        <a:latin typeface="方正兰亭超细黑简体" panose="02000000000000000000" pitchFamily="2" charset="-122"/>
                        <a:ea typeface="方正兰亭超细黑简体" panose="02000000000000000000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dirty="0">
                        <a:latin typeface="方正兰亭超细黑简体" panose="02000000000000000000" pitchFamily="2" charset="-122"/>
                        <a:ea typeface="方正兰亭超细黑简体" panose="02000000000000000000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dirty="0">
                        <a:latin typeface="方正兰亭超细黑简体" panose="02000000000000000000" pitchFamily="2" charset="-122"/>
                        <a:ea typeface="方正兰亭超细黑简体" panose="02000000000000000000" pitchFamily="2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697398804"/>
                  </a:ext>
                </a:extLst>
              </a:tr>
              <a:tr h="416916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 smtClean="0">
                          <a:latin typeface="方正兰亭超细黑简体" panose="02000000000000000000" pitchFamily="2" charset="-122"/>
                          <a:ea typeface="方正兰亭超细黑简体" panose="02000000000000000000" pitchFamily="2" charset="-122"/>
                        </a:rPr>
                        <a:t>带阻</a:t>
                      </a:r>
                      <a:endParaRPr lang="zh-CN" altLang="en-US" dirty="0">
                        <a:latin typeface="方正兰亭超细黑简体" panose="02000000000000000000" pitchFamily="2" charset="-122"/>
                        <a:ea typeface="方正兰亭超细黑简体" panose="02000000000000000000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>
                        <a:latin typeface="方正兰亭超细黑简体" panose="02000000000000000000" pitchFamily="2" charset="-122"/>
                        <a:ea typeface="方正兰亭超细黑简体" panose="02000000000000000000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>
                        <a:latin typeface="方正兰亭超细黑简体" panose="02000000000000000000" pitchFamily="2" charset="-122"/>
                        <a:ea typeface="方正兰亭超细黑简体" panose="02000000000000000000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dirty="0">
                        <a:latin typeface="方正兰亭超细黑简体" panose="02000000000000000000" pitchFamily="2" charset="-122"/>
                        <a:ea typeface="方正兰亭超细黑简体" panose="02000000000000000000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dirty="0">
                        <a:latin typeface="方正兰亭超细黑简体" panose="02000000000000000000" pitchFamily="2" charset="-122"/>
                        <a:ea typeface="方正兰亭超细黑简体" panose="02000000000000000000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dirty="0">
                        <a:latin typeface="方正兰亭超细黑简体" panose="02000000000000000000" pitchFamily="2" charset="-122"/>
                        <a:ea typeface="方正兰亭超细黑简体" panose="02000000000000000000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dirty="0">
                        <a:latin typeface="方正兰亭超细黑简体" panose="02000000000000000000" pitchFamily="2" charset="-122"/>
                        <a:ea typeface="方正兰亭超细黑简体" panose="02000000000000000000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dirty="0">
                        <a:latin typeface="方正兰亭超细黑简体" panose="02000000000000000000" pitchFamily="2" charset="-122"/>
                        <a:ea typeface="方正兰亭超细黑简体" panose="02000000000000000000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dirty="0">
                        <a:latin typeface="方正兰亭超细黑简体" panose="02000000000000000000" pitchFamily="2" charset="-122"/>
                        <a:ea typeface="方正兰亭超细黑简体" panose="02000000000000000000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dirty="0">
                        <a:latin typeface="方正兰亭超细黑简体" panose="02000000000000000000" pitchFamily="2" charset="-122"/>
                        <a:ea typeface="方正兰亭超细黑简体" panose="02000000000000000000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dirty="0">
                        <a:latin typeface="方正兰亭超细黑简体" panose="02000000000000000000" pitchFamily="2" charset="-122"/>
                        <a:ea typeface="方正兰亭超细黑简体" panose="02000000000000000000" pitchFamily="2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036884025"/>
                  </a:ext>
                </a:extLst>
              </a:tr>
            </a:tbl>
          </a:graphicData>
        </a:graphic>
      </p:graphicFrame>
      <p:sp>
        <p:nvSpPr>
          <p:cNvPr id="4" name="文本框 3"/>
          <p:cNvSpPr txBox="1"/>
          <p:nvPr/>
        </p:nvSpPr>
        <p:spPr>
          <a:xfrm>
            <a:off x="3563888" y="1268760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仿真数据</a:t>
            </a:r>
            <a:endParaRPr lang="zh-CN" altLang="en-US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9030705"/>
      </p:ext>
    </p:extLst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标题 1"/>
          <p:cNvSpPr>
            <a:spLocks noGrp="1"/>
          </p:cNvSpPr>
          <p:nvPr>
            <p:ph type="title"/>
          </p:nvPr>
        </p:nvSpPr>
        <p:spPr>
          <a:xfrm>
            <a:off x="468313" y="620713"/>
            <a:ext cx="7772400" cy="936625"/>
          </a:xfrm>
        </p:spPr>
        <p:txBody>
          <a:bodyPr/>
          <a:lstStyle/>
          <a:p>
            <a:pPr algn="l"/>
            <a:r>
              <a:rPr lang="zh-CN" altLang="en-US" sz="4000" smtClean="0">
                <a:latin typeface="微软雅黑" panose="020B0503020204020204" pitchFamily="34" charset="-122"/>
              </a:rPr>
              <a:t>下一次课内容</a:t>
            </a:r>
            <a:endParaRPr lang="zh-CN" altLang="en-US" sz="2800" smtClean="0">
              <a:latin typeface="微软雅黑" panose="020B0503020204020204" pitchFamily="34" charset="-122"/>
            </a:endParaRPr>
          </a:p>
        </p:txBody>
      </p:sp>
      <p:sp>
        <p:nvSpPr>
          <p:cNvPr id="5" name="内容占位符 4"/>
          <p:cNvSpPr>
            <a:spLocks noGrp="1"/>
          </p:cNvSpPr>
          <p:nvPr>
            <p:ph idx="1"/>
          </p:nvPr>
        </p:nvSpPr>
        <p:spPr>
          <a:xfrm>
            <a:off x="539750" y="1773238"/>
            <a:ext cx="7772400" cy="4114800"/>
          </a:xfrm>
        </p:spPr>
        <p:txBody>
          <a:bodyPr/>
          <a:lstStyle/>
          <a:p>
            <a:pPr>
              <a:defRPr/>
            </a:pPr>
            <a:r>
              <a:rPr lang="zh-CN" altLang="en-US" dirty="0"/>
              <a:t>非线性电阻</a:t>
            </a:r>
            <a:r>
              <a:rPr lang="zh-CN" altLang="en-US" dirty="0" smtClean="0"/>
              <a:t>伏安特性</a:t>
            </a:r>
            <a:endParaRPr lang="en-US" altLang="zh-CN" dirty="0" smtClean="0"/>
          </a:p>
          <a:p>
            <a:pPr>
              <a:defRPr/>
            </a:pPr>
            <a:r>
              <a:rPr lang="zh-CN" altLang="en-US" dirty="0" smtClean="0"/>
              <a:t>戴维宁定理</a:t>
            </a:r>
            <a:r>
              <a:rPr lang="zh-CN" altLang="en-US" dirty="0"/>
              <a:t>和诺顿</a:t>
            </a:r>
            <a:r>
              <a:rPr lang="zh-CN" altLang="en-US" dirty="0" smtClean="0"/>
              <a:t>定理</a:t>
            </a:r>
            <a:endParaRPr lang="en-US" altLang="zh-CN" dirty="0" smtClean="0"/>
          </a:p>
          <a:p>
            <a:pPr>
              <a:defRPr/>
            </a:pPr>
            <a:endParaRPr lang="en-US" altLang="zh-CN" dirty="0"/>
          </a:p>
          <a:p>
            <a:pPr>
              <a:defRPr/>
            </a:pPr>
            <a:endParaRPr lang="en-US" altLang="zh-CN" dirty="0" smtClean="0"/>
          </a:p>
          <a:p>
            <a:pPr marL="0" indent="0">
              <a:buFontTx/>
              <a:buNone/>
              <a:defRPr/>
            </a:pPr>
            <a:r>
              <a:rPr lang="zh-CN" altLang="en-US" sz="2800" dirty="0" smtClean="0"/>
              <a:t>发光二极管：红或者绿</a:t>
            </a:r>
            <a:endParaRPr lang="en-US" altLang="zh-CN" sz="2800" dirty="0" smtClean="0"/>
          </a:p>
          <a:p>
            <a:pPr marL="0" indent="0">
              <a:buFontTx/>
              <a:buNone/>
              <a:defRPr/>
            </a:pPr>
            <a:r>
              <a:rPr lang="zh-CN" altLang="en-US" sz="2800" dirty="0" smtClean="0"/>
              <a:t>稳压二极管：</a:t>
            </a:r>
            <a:r>
              <a:rPr lang="en-US" altLang="zh-CN" sz="2800" dirty="0" smtClean="0"/>
              <a:t>1N4740A</a:t>
            </a:r>
            <a:endParaRPr lang="zh-CN" altLang="en-US" sz="2800" dirty="0"/>
          </a:p>
        </p:txBody>
      </p:sp>
      <p:sp>
        <p:nvSpPr>
          <p:cNvPr id="52228" name="灯片编号占位符 2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BCB675D-3750-4FC9-A0BB-9CD6E205E63C}" type="slidenum">
              <a:rPr lang="en-US" altLang="zh-CN" sz="1400"/>
              <a:pPr>
                <a:spcBef>
                  <a:spcPct val="0"/>
                </a:spcBef>
                <a:buFontTx/>
                <a:buNone/>
              </a:pPr>
              <a:t>49</a:t>
            </a:fld>
            <a:endParaRPr lang="en-US" altLang="zh-CN" sz="1400"/>
          </a:p>
        </p:txBody>
      </p:sp>
    </p:spTree>
    <p:extLst>
      <p:ext uri="{BB962C8B-B14F-4D97-AF65-F5344CB8AC3E}">
        <p14:creationId xmlns:p14="http://schemas.microsoft.com/office/powerpoint/2010/main" xmlns="" val="256907741"/>
      </p:ext>
    </p:extLst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灯片编号占位符 5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0366028-D81E-4F73-91F3-B210D9052626}" type="slidenum">
              <a:rPr lang="en-US" altLang="zh-CN" sz="1400"/>
              <a:pPr>
                <a:spcBef>
                  <a:spcPct val="0"/>
                </a:spcBef>
                <a:buFontTx/>
                <a:buNone/>
              </a:pPr>
              <a:t>5</a:t>
            </a:fld>
            <a:endParaRPr lang="en-US" altLang="zh-CN" sz="1400"/>
          </a:p>
        </p:txBody>
      </p:sp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>
          <a:xfrm>
            <a:off x="2411413" y="188913"/>
            <a:ext cx="3944937" cy="792162"/>
          </a:xfrm>
        </p:spPr>
        <p:txBody>
          <a:bodyPr/>
          <a:lstStyle/>
          <a:p>
            <a:pPr eaLnBrk="1" hangingPunct="1"/>
            <a:r>
              <a:rPr lang="en-US" altLang="zh-CN" sz="4000" b="1" smtClean="0">
                <a:latin typeface="微软雅黑" panose="020B0503020204020204" pitchFamily="34" charset="-122"/>
              </a:rPr>
              <a:t>  </a:t>
            </a:r>
            <a:r>
              <a:rPr lang="zh-CN" altLang="en-US" sz="4000" b="1" smtClean="0">
                <a:latin typeface="微软雅黑" panose="020B0503020204020204" pitchFamily="34" charset="-122"/>
              </a:rPr>
              <a:t>成绩评定 </a:t>
            </a:r>
          </a:p>
        </p:txBody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052513"/>
            <a:ext cx="8229600" cy="5256212"/>
          </a:xfrm>
        </p:spPr>
        <p:txBody>
          <a:bodyPr/>
          <a:lstStyle/>
          <a:p>
            <a:pPr eaLnBrk="1" hangingPunct="1">
              <a:spcBef>
                <a:spcPts val="1800"/>
              </a:spcBef>
              <a:buClr>
                <a:srgbClr val="FF0000"/>
              </a:buClr>
              <a:buFont typeface="Wingdings" panose="05000000000000000000" pitchFamily="2" charset="2"/>
              <a:buChar char="u"/>
            </a:pPr>
            <a:r>
              <a:rPr lang="zh-CN" altLang="en-US" sz="3600" b="1" dirty="0" smtClean="0"/>
              <a:t>总成绩</a:t>
            </a:r>
            <a:r>
              <a:rPr lang="zh-CN" altLang="en-US" dirty="0" smtClean="0"/>
              <a:t> </a:t>
            </a:r>
            <a:r>
              <a:rPr lang="en-US" altLang="zh-CN" dirty="0" smtClean="0"/>
              <a:t>= </a:t>
            </a:r>
            <a:r>
              <a:rPr lang="zh-CN" altLang="en-US" b="1" dirty="0" smtClean="0"/>
              <a:t>平时成绩</a:t>
            </a:r>
            <a:r>
              <a:rPr lang="en-US" altLang="zh-CN" b="1" dirty="0" smtClean="0"/>
              <a:t>50% </a:t>
            </a:r>
            <a:r>
              <a:rPr lang="en-US" altLang="zh-CN" dirty="0" smtClean="0"/>
              <a:t>+ </a:t>
            </a:r>
            <a:r>
              <a:rPr lang="zh-CN" altLang="en-US" b="1" dirty="0" smtClean="0"/>
              <a:t>期末考试</a:t>
            </a:r>
            <a:r>
              <a:rPr lang="en-US" altLang="zh-CN" b="1" dirty="0" smtClean="0"/>
              <a:t>50%</a:t>
            </a:r>
          </a:p>
          <a:p>
            <a:pPr eaLnBrk="1" hangingPunct="1">
              <a:spcBef>
                <a:spcPts val="1800"/>
              </a:spcBef>
              <a:buClr>
                <a:srgbClr val="FF0000"/>
              </a:buClr>
              <a:buFont typeface="Wingdings" panose="05000000000000000000" pitchFamily="2" charset="2"/>
              <a:buNone/>
            </a:pPr>
            <a:r>
              <a:rPr lang="en-US" altLang="zh-CN" dirty="0" smtClean="0"/>
              <a:t>   </a:t>
            </a:r>
            <a:r>
              <a:rPr lang="zh-CN" altLang="en-US" sz="2800" dirty="0" smtClean="0"/>
              <a:t>折算成优、良、中、及格、不及格五档报教务处。</a:t>
            </a:r>
            <a:endParaRPr lang="en-US" altLang="zh-CN" sz="2800" dirty="0" smtClean="0"/>
          </a:p>
          <a:p>
            <a:pPr eaLnBrk="1" hangingPunct="1">
              <a:spcBef>
                <a:spcPts val="1800"/>
              </a:spcBef>
              <a:buClr>
                <a:srgbClr val="FF0000"/>
              </a:buClr>
              <a:buFont typeface="Wingdings" panose="05000000000000000000" pitchFamily="2" charset="2"/>
              <a:buNone/>
            </a:pPr>
            <a:r>
              <a:rPr lang="en-US" altLang="zh-CN" sz="2800" b="1" dirty="0" smtClean="0"/>
              <a:t>    </a:t>
            </a:r>
            <a:r>
              <a:rPr lang="zh-CN" altLang="en-US" b="1" dirty="0" smtClean="0"/>
              <a:t>其中平时成绩：</a:t>
            </a:r>
          </a:p>
          <a:p>
            <a:pPr eaLnBrk="1" hangingPunct="1">
              <a:spcBef>
                <a:spcPts val="1800"/>
              </a:spcBef>
              <a:buClr>
                <a:srgbClr val="FF0000"/>
              </a:buClr>
              <a:buFont typeface="Wingdings" panose="05000000000000000000" pitchFamily="2" charset="2"/>
              <a:buNone/>
            </a:pPr>
            <a:r>
              <a:rPr lang="zh-CN" altLang="en-US" dirty="0" smtClean="0">
                <a:solidFill>
                  <a:srgbClr val="FFFF00"/>
                </a:solidFill>
              </a:rPr>
              <a:t>    </a:t>
            </a:r>
            <a:r>
              <a:rPr lang="zh-CN" altLang="en-US" b="1" dirty="0" smtClean="0">
                <a:solidFill>
                  <a:srgbClr val="FFFF00"/>
                </a:solidFill>
              </a:rPr>
              <a:t>预习</a:t>
            </a:r>
            <a:r>
              <a:rPr lang="en-US" altLang="zh-CN" b="1" dirty="0" smtClean="0">
                <a:solidFill>
                  <a:srgbClr val="FFFF00"/>
                </a:solidFill>
              </a:rPr>
              <a:t>20</a:t>
            </a:r>
            <a:r>
              <a:rPr lang="zh-CN" altLang="en-US" b="1" dirty="0" smtClean="0">
                <a:solidFill>
                  <a:srgbClr val="FFFF00"/>
                </a:solidFill>
              </a:rPr>
              <a:t>分</a:t>
            </a:r>
            <a:r>
              <a:rPr lang="zh-CN" altLang="en-US" dirty="0" smtClean="0">
                <a:solidFill>
                  <a:srgbClr val="FFFF00"/>
                </a:solidFill>
              </a:rPr>
              <a:t>、</a:t>
            </a:r>
            <a:r>
              <a:rPr lang="zh-CN" altLang="en-US" b="1" dirty="0" smtClean="0">
                <a:solidFill>
                  <a:srgbClr val="FFFF00"/>
                </a:solidFill>
              </a:rPr>
              <a:t>操作</a:t>
            </a:r>
            <a:r>
              <a:rPr lang="en-US" altLang="zh-CN" b="1" dirty="0" smtClean="0">
                <a:solidFill>
                  <a:srgbClr val="FFFF00"/>
                </a:solidFill>
              </a:rPr>
              <a:t>50</a:t>
            </a:r>
            <a:r>
              <a:rPr lang="zh-CN" altLang="en-US" b="1" dirty="0" smtClean="0">
                <a:solidFill>
                  <a:srgbClr val="FFFF00"/>
                </a:solidFill>
              </a:rPr>
              <a:t>分</a:t>
            </a:r>
            <a:r>
              <a:rPr lang="zh-CN" altLang="en-US" dirty="0" smtClean="0">
                <a:solidFill>
                  <a:srgbClr val="FFFF00"/>
                </a:solidFill>
              </a:rPr>
              <a:t>、</a:t>
            </a:r>
            <a:r>
              <a:rPr lang="zh-CN" altLang="en-US" b="1" dirty="0" smtClean="0">
                <a:solidFill>
                  <a:srgbClr val="FFFF00"/>
                </a:solidFill>
              </a:rPr>
              <a:t>实验报告</a:t>
            </a:r>
            <a:r>
              <a:rPr lang="en-US" altLang="zh-CN" b="1" dirty="0" smtClean="0">
                <a:solidFill>
                  <a:srgbClr val="FFFF00"/>
                </a:solidFill>
              </a:rPr>
              <a:t>30</a:t>
            </a:r>
            <a:r>
              <a:rPr lang="zh-CN" altLang="en-US" b="1" dirty="0" smtClean="0">
                <a:solidFill>
                  <a:srgbClr val="FFFF00"/>
                </a:solidFill>
              </a:rPr>
              <a:t>分</a:t>
            </a:r>
            <a:r>
              <a:rPr lang="zh-CN" altLang="en-US" sz="2800" dirty="0" smtClean="0">
                <a:solidFill>
                  <a:srgbClr val="FFFF00"/>
                </a:solidFill>
              </a:rPr>
              <a:t>（含预习报告</a:t>
            </a:r>
            <a:r>
              <a:rPr lang="en-US" altLang="zh-CN" sz="2800" dirty="0" smtClean="0">
                <a:solidFill>
                  <a:srgbClr val="FFFF00"/>
                </a:solidFill>
              </a:rPr>
              <a:t>15</a:t>
            </a:r>
            <a:r>
              <a:rPr lang="zh-CN" altLang="en-US" sz="2800" dirty="0" smtClean="0">
                <a:solidFill>
                  <a:srgbClr val="FFFF00"/>
                </a:solidFill>
              </a:rPr>
              <a:t>分）</a:t>
            </a:r>
          </a:p>
          <a:p>
            <a:pPr eaLnBrk="1" hangingPunct="1">
              <a:spcBef>
                <a:spcPts val="2400"/>
              </a:spcBef>
              <a:buClr>
                <a:srgbClr val="FF0000"/>
              </a:buClr>
              <a:buFont typeface="Wingdings" panose="05000000000000000000" pitchFamily="2" charset="2"/>
              <a:buChar char="u"/>
            </a:pPr>
            <a:r>
              <a:rPr lang="zh-CN" altLang="en-US" b="1" dirty="0" smtClean="0">
                <a:solidFill>
                  <a:srgbClr val="FFFF00"/>
                </a:solidFill>
              </a:rPr>
              <a:t>缺做三分之一及以上</a:t>
            </a:r>
            <a:r>
              <a:rPr lang="zh-CN" altLang="en-US" dirty="0" smtClean="0"/>
              <a:t>实验或实验报告，总成绩</a:t>
            </a:r>
            <a:r>
              <a:rPr lang="zh-CN" altLang="en-US" b="1" dirty="0" smtClean="0">
                <a:solidFill>
                  <a:srgbClr val="FFFF00"/>
                </a:solidFill>
              </a:rPr>
              <a:t>按不及格处理</a:t>
            </a:r>
            <a:r>
              <a:rPr lang="zh-CN" altLang="en-US" dirty="0" smtClean="0"/>
              <a:t>。</a:t>
            </a:r>
          </a:p>
          <a:p>
            <a:pPr eaLnBrk="1" hangingPunct="1">
              <a:spcBef>
                <a:spcPts val="1800"/>
              </a:spcBef>
              <a:buClr>
                <a:srgbClr val="FF0000"/>
              </a:buClr>
              <a:buFont typeface="Wingdings" panose="05000000000000000000" pitchFamily="2" charset="2"/>
              <a:buChar char="u"/>
            </a:pPr>
            <a:r>
              <a:rPr lang="zh-CN" altLang="en-US" b="1" dirty="0" smtClean="0">
                <a:solidFill>
                  <a:srgbClr val="FFFF00"/>
                </a:solidFill>
              </a:rPr>
              <a:t>迟到或早退满三次</a:t>
            </a:r>
            <a:r>
              <a:rPr lang="zh-CN" altLang="en-US" dirty="0" smtClean="0"/>
              <a:t>总成绩</a:t>
            </a:r>
            <a:r>
              <a:rPr lang="zh-CN" altLang="en-US" dirty="0" smtClean="0">
                <a:solidFill>
                  <a:srgbClr val="FFFF00"/>
                </a:solidFill>
              </a:rPr>
              <a:t>降档处理</a:t>
            </a:r>
            <a:r>
              <a:rPr lang="zh-CN" altLang="en-US" dirty="0" smtClean="0"/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xmlns="" val="700731046"/>
      </p:ext>
    </p:extLst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0" y="4797152"/>
            <a:ext cx="9144000" cy="2062436"/>
          </a:xfrm>
          <a:prstGeom prst="rect">
            <a:avLst/>
          </a:prstGeom>
          <a:solidFill>
            <a:srgbClr val="061F4C">
              <a:alpha val="84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zh-CN" altLang="zh-CN">
              <a:solidFill>
                <a:schemeClr val="bg2"/>
              </a:solidFill>
              <a:latin typeface="Calibri" panose="020F0502020204030204" pitchFamily="34" charset="0"/>
            </a:endParaRPr>
          </a:p>
        </p:txBody>
      </p:sp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396875" y="1412875"/>
            <a:ext cx="5762625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zh-CN" altLang="en-US" sz="6000" b="1" i="1" dirty="0">
                <a:solidFill>
                  <a:srgbClr val="5F5F5F"/>
                </a:solidFill>
                <a:latin typeface="Calibri" panose="020F0502020204030204" pitchFamily="34" charset="0"/>
                <a:ea typeface="微软雅黑" panose="020B0503020204020204" pitchFamily="34" charset="-122"/>
              </a:rPr>
              <a:t>谢</a:t>
            </a:r>
            <a:r>
              <a:rPr lang="zh-CN" altLang="en-US" sz="6000" b="1" i="1" dirty="0" smtClean="0">
                <a:solidFill>
                  <a:srgbClr val="5F5F5F"/>
                </a:solidFill>
                <a:latin typeface="Calibri" panose="020F0502020204030204" pitchFamily="34" charset="0"/>
                <a:ea typeface="微软雅黑" panose="020B0503020204020204" pitchFamily="34" charset="-122"/>
              </a:rPr>
              <a:t>谢</a:t>
            </a:r>
            <a:endParaRPr lang="zh-CN" altLang="en-US" sz="6000" b="1" i="1" dirty="0">
              <a:solidFill>
                <a:schemeClr val="tx2"/>
              </a:solidFill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灯片编号占位符 5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67C8EEB-17CC-4D99-8D76-546774CF436C}" type="slidenum">
              <a:rPr lang="en-US" altLang="zh-CN" sz="1400"/>
              <a:pPr>
                <a:spcBef>
                  <a:spcPct val="0"/>
                </a:spcBef>
                <a:buFontTx/>
                <a:buNone/>
              </a:pPr>
              <a:t>6</a:t>
            </a:fld>
            <a:endParaRPr lang="en-US" altLang="zh-CN" sz="1400"/>
          </a:p>
        </p:txBody>
      </p:sp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>
          <a:xfrm>
            <a:off x="1543050" y="333375"/>
            <a:ext cx="6200775" cy="796925"/>
          </a:xfrm>
        </p:spPr>
        <p:txBody>
          <a:bodyPr/>
          <a:lstStyle/>
          <a:p>
            <a:pPr eaLnBrk="1" hangingPunct="1"/>
            <a:r>
              <a:rPr lang="zh-CN" altLang="en-US" sz="4000" b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关于实验操作考试</a:t>
            </a:r>
          </a:p>
        </p:txBody>
      </p:sp>
      <p:sp>
        <p:nvSpPr>
          <p:cNvPr id="10244" name="Rectangle 3"/>
          <p:cNvSpPr>
            <a:spLocks noChangeArrowheads="1"/>
          </p:cNvSpPr>
          <p:nvPr/>
        </p:nvSpPr>
        <p:spPr bwMode="auto">
          <a:xfrm>
            <a:off x="395288" y="1196975"/>
            <a:ext cx="8353425" cy="463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kumimoji="0" lang="zh-CN" altLang="en-US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考题范围：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r>
              <a:rPr kumimoji="0"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kumimoji="0"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kumimoji="0"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操作题</a:t>
            </a:r>
            <a:r>
              <a:rPr kumimoji="0"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：设计、实现所有做过的实验（电路、数电）类型之一（</a:t>
            </a:r>
            <a:r>
              <a:rPr kumimoji="0"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占总成绩的</a:t>
            </a:r>
            <a:r>
              <a:rPr kumimoji="0"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30%</a:t>
            </a:r>
            <a:r>
              <a:rPr kumimoji="0"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）；</a:t>
            </a:r>
          </a:p>
          <a:p>
            <a:pPr eaLnBrk="1" hangingPunct="1">
              <a:spcBef>
                <a:spcPts val="600"/>
              </a:spcBef>
              <a:buFontTx/>
              <a:buNone/>
            </a:pPr>
            <a:r>
              <a:rPr kumimoji="0"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r>
              <a:rPr kumimoji="0"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kumimoji="0"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kumimoji="0"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问答题</a:t>
            </a:r>
            <a:r>
              <a:rPr kumimoji="0"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：实验原理、仪表、仪器使用等（</a:t>
            </a:r>
            <a:r>
              <a:rPr kumimoji="0"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占总成绩的</a:t>
            </a:r>
            <a:r>
              <a:rPr kumimoji="0" lang="en-US" altLang="zh-CN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20%</a:t>
            </a:r>
            <a:r>
              <a:rPr kumimoji="0"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）。</a:t>
            </a:r>
          </a:p>
          <a:p>
            <a:pPr eaLnBrk="1" hangingPunct="1">
              <a:spcBef>
                <a:spcPts val="1800"/>
              </a:spcBef>
              <a:spcAft>
                <a:spcPts val="600"/>
              </a:spcAft>
              <a:buFontTx/>
              <a:buNone/>
            </a:pPr>
            <a:r>
              <a:rPr kumimoji="0" lang="zh-CN" altLang="en-US" b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考试方法：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r>
              <a:rPr kumimoji="0"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kumimoji="0"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kumimoji="0"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开卷考试</a:t>
            </a:r>
            <a:r>
              <a:rPr kumimoji="0"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，但只可参阅</a:t>
            </a:r>
            <a:r>
              <a:rPr kumimoji="0" lang="zh-CN" altLang="en-US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教材和自己的实验报告，不准使用复印材料</a:t>
            </a:r>
            <a:r>
              <a:rPr kumimoji="0"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</a:p>
          <a:p>
            <a:pPr eaLnBrk="1" hangingPunct="1">
              <a:spcBef>
                <a:spcPts val="600"/>
              </a:spcBef>
              <a:buFontTx/>
              <a:buNone/>
            </a:pPr>
            <a:r>
              <a:rPr kumimoji="0"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r>
              <a:rPr kumimoji="0"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kumimoji="0"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、在十余种试卷中抽签决定考题。</a:t>
            </a:r>
          </a:p>
        </p:txBody>
      </p:sp>
    </p:spTree>
    <p:extLst>
      <p:ext uri="{BB962C8B-B14F-4D97-AF65-F5344CB8AC3E}">
        <p14:creationId xmlns:p14="http://schemas.microsoft.com/office/powerpoint/2010/main" xmlns="" val="49742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灯片编号占位符 5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F86B2DC-CD53-412F-9315-23E390272A50}" type="slidenum">
              <a:rPr lang="en-US" altLang="zh-CN" sz="1400"/>
              <a:pPr>
                <a:spcBef>
                  <a:spcPct val="0"/>
                </a:spcBef>
                <a:buFontTx/>
                <a:buNone/>
              </a:pPr>
              <a:t>7</a:t>
            </a:fld>
            <a:endParaRPr lang="en-US" altLang="zh-CN" sz="1400"/>
          </a:p>
        </p:txBody>
      </p:sp>
      <p:sp>
        <p:nvSpPr>
          <p:cNvPr id="11267" name="Rectangle 2"/>
          <p:cNvSpPr>
            <a:spLocks noGrp="1" noChangeArrowheads="1"/>
          </p:cNvSpPr>
          <p:nvPr>
            <p:ph type="title"/>
          </p:nvPr>
        </p:nvSpPr>
        <p:spPr>
          <a:xfrm>
            <a:off x="1403350" y="188913"/>
            <a:ext cx="5686425" cy="850900"/>
          </a:xfrm>
        </p:spPr>
        <p:txBody>
          <a:bodyPr/>
          <a:lstStyle/>
          <a:p>
            <a:pPr eaLnBrk="1" hangingPunct="1"/>
            <a:r>
              <a:rPr lang="zh-CN" altLang="en-US" sz="4000" b="1" smtClean="0">
                <a:latin typeface="微软雅黑" panose="020B0503020204020204" pitchFamily="34" charset="-122"/>
              </a:rPr>
              <a:t>学习要求 </a:t>
            </a:r>
          </a:p>
        </p:txBody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950" y="981075"/>
            <a:ext cx="8496300" cy="5183188"/>
          </a:xfrm>
        </p:spPr>
        <p:txBody>
          <a:bodyPr/>
          <a:lstStyle/>
          <a:p>
            <a:pPr marL="514350" indent="-514350" algn="just" eaLnBrk="1" hangingPunct="1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  <a:buFont typeface="Times New Roman" panose="02020603050405020304" pitchFamily="18" charset="0"/>
              <a:buAutoNum type="arabicPeriod"/>
            </a:pPr>
            <a:r>
              <a:rPr lang="zh-CN" altLang="en-US" sz="2800" b="1" smtClean="0">
                <a:latin typeface="微软雅黑" panose="020B0503020204020204" pitchFamily="34" charset="-122"/>
              </a:rPr>
              <a:t>认真预习，写出预习报告</a:t>
            </a:r>
            <a:r>
              <a:rPr lang="zh-CN" altLang="en-US" sz="2800" smtClean="0">
                <a:latin typeface="微软雅黑" panose="020B0503020204020204" pitchFamily="34" charset="-122"/>
              </a:rPr>
              <a:t>，</a:t>
            </a:r>
            <a:r>
              <a:rPr lang="zh-CN" altLang="en-US" sz="2400" smtClean="0">
                <a:solidFill>
                  <a:srgbClr val="FF0000"/>
                </a:solidFill>
                <a:latin typeface="微软雅黑" panose="020B0503020204020204" pitchFamily="34" charset="-122"/>
              </a:rPr>
              <a:t>无预习报告者不得做实验。</a:t>
            </a:r>
            <a:endParaRPr lang="zh-CN" altLang="en-US" sz="2800" smtClean="0">
              <a:solidFill>
                <a:srgbClr val="FF0000"/>
              </a:solidFill>
              <a:latin typeface="微软雅黑" panose="020B0503020204020204" pitchFamily="34" charset="-122"/>
            </a:endParaRPr>
          </a:p>
          <a:p>
            <a:pPr lvl="2" algn="just" eaLnBrk="1" hangingPunct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smtClean="0">
                <a:latin typeface="微软雅黑" panose="020B0503020204020204" pitchFamily="34" charset="-122"/>
              </a:rPr>
              <a:t> 对实验有全面的了解：包括电路设计、指标核算、拟定实验方案、准备原始数据表，仿真实现等。</a:t>
            </a:r>
            <a:endParaRPr lang="en-US" altLang="zh-CN" smtClean="0">
              <a:latin typeface="微软雅黑" panose="020B0503020204020204" pitchFamily="34" charset="-122"/>
            </a:endParaRPr>
          </a:p>
          <a:p>
            <a:pPr lvl="2" algn="just" eaLnBrk="1" hangingPunct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smtClean="0">
                <a:latin typeface="微软雅黑" panose="020B0503020204020204" pitchFamily="34" charset="-122"/>
              </a:rPr>
              <a:t> 按照每个实验中“预习要求”的内容完成预习报告并准备好数据表格。</a:t>
            </a:r>
            <a:endParaRPr lang="en-US" altLang="zh-CN" smtClean="0">
              <a:latin typeface="微软雅黑" panose="020B0503020204020204" pitchFamily="34" charset="-122"/>
            </a:endParaRPr>
          </a:p>
          <a:p>
            <a:pPr lvl="2" algn="just" eaLnBrk="1" hangingPunct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CN" smtClean="0">
                <a:latin typeface="微软雅黑" panose="020B0503020204020204" pitchFamily="34" charset="-122"/>
              </a:rPr>
              <a:t> </a:t>
            </a:r>
            <a:r>
              <a:rPr lang="zh-CN" altLang="en-US" smtClean="0">
                <a:latin typeface="微软雅黑" panose="020B0503020204020204" pitchFamily="34" charset="-122"/>
              </a:rPr>
              <a:t>用仿真软件根据实验任务给出的技术指标设计电路、拟定调测方案，并记录仿真值，尤其是数电实验。</a:t>
            </a:r>
          </a:p>
        </p:txBody>
      </p:sp>
    </p:spTree>
    <p:extLst>
      <p:ext uri="{BB962C8B-B14F-4D97-AF65-F5344CB8AC3E}">
        <p14:creationId xmlns:p14="http://schemas.microsoft.com/office/powerpoint/2010/main" xmlns="" val="3464853224"/>
      </p:ext>
    </p:extLst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内容占位符 6"/>
          <p:cNvSpPr>
            <a:spLocks noGrp="1"/>
          </p:cNvSpPr>
          <p:nvPr>
            <p:ph sz="half" idx="1"/>
          </p:nvPr>
        </p:nvSpPr>
        <p:spPr>
          <a:xfrm>
            <a:off x="468312" y="1171574"/>
            <a:ext cx="3239591" cy="3337545"/>
          </a:xfrm>
          <a:solidFill>
            <a:schemeClr val="bg1">
              <a:lumMod val="95000"/>
              <a:alpha val="40000"/>
            </a:schemeClr>
          </a:solidFill>
        </p:spPr>
        <p:txBody>
          <a:bodyPr/>
          <a:lstStyle/>
          <a:p>
            <a:pPr>
              <a:defRPr/>
            </a:pP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实验报告封面</a:t>
            </a:r>
            <a:endParaRPr lang="en-US" altLang="zh-CN" dirty="0" smtClean="0">
              <a:latin typeface="微软雅黑" pitchFamily="34" charset="-122"/>
              <a:ea typeface="微软雅黑" pitchFamily="34" charset="-122"/>
            </a:endParaRPr>
          </a:p>
          <a:p>
            <a:pPr lvl="1">
              <a:defRPr/>
            </a:pP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实验名称</a:t>
            </a:r>
            <a:endParaRPr lang="en-US" altLang="zh-CN" dirty="0" smtClean="0">
              <a:latin typeface="微软雅黑" pitchFamily="34" charset="-122"/>
              <a:ea typeface="微软雅黑" pitchFamily="34" charset="-122"/>
            </a:endParaRPr>
          </a:p>
          <a:p>
            <a:pPr lvl="1">
              <a:defRPr/>
            </a:pP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课程名称</a:t>
            </a:r>
            <a:endParaRPr lang="en-US" altLang="zh-CN" dirty="0" smtClean="0">
              <a:latin typeface="微软雅黑" pitchFamily="34" charset="-122"/>
              <a:ea typeface="微软雅黑" pitchFamily="34" charset="-122"/>
            </a:endParaRPr>
          </a:p>
          <a:p>
            <a:pPr lvl="1">
              <a:defRPr/>
            </a:pP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班级学号</a:t>
            </a:r>
            <a:endParaRPr lang="en-US" altLang="zh-CN" dirty="0" smtClean="0">
              <a:latin typeface="微软雅黑" pitchFamily="34" charset="-122"/>
              <a:ea typeface="微软雅黑" pitchFamily="34" charset="-122"/>
            </a:endParaRPr>
          </a:p>
          <a:p>
            <a:pPr lvl="1">
              <a:defRPr/>
            </a:pP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姓名</a:t>
            </a:r>
            <a:endParaRPr lang="en-US" altLang="zh-CN" dirty="0" smtClean="0">
              <a:latin typeface="微软雅黑" pitchFamily="34" charset="-122"/>
              <a:ea typeface="微软雅黑" pitchFamily="34" charset="-122"/>
            </a:endParaRPr>
          </a:p>
          <a:p>
            <a:pPr lvl="1">
              <a:defRPr/>
            </a:pPr>
            <a:r>
              <a:rPr lang="zh-CN" altLang="en-US" dirty="0" smtClean="0">
                <a:latin typeface="微软雅黑" pitchFamily="34" charset="-122"/>
                <a:ea typeface="微软雅黑" pitchFamily="34" charset="-122"/>
              </a:rPr>
              <a:t>开课时间</a:t>
            </a:r>
          </a:p>
        </p:txBody>
      </p:sp>
      <p:sp>
        <p:nvSpPr>
          <p:cNvPr id="12291" name="内容占位符 7"/>
          <p:cNvSpPr>
            <a:spLocks noGrp="1"/>
          </p:cNvSpPr>
          <p:nvPr>
            <p:ph sz="half" idx="2"/>
          </p:nvPr>
        </p:nvSpPr>
        <p:spPr>
          <a:xfrm>
            <a:off x="3995738" y="1125538"/>
            <a:ext cx="4897437" cy="5402262"/>
          </a:xfrm>
          <a:solidFill>
            <a:schemeClr val="bg1">
              <a:lumMod val="95000"/>
              <a:alpha val="37000"/>
            </a:schemeClr>
          </a:solidFill>
        </p:spPr>
        <p:txBody>
          <a:bodyPr/>
          <a:lstStyle/>
          <a:p>
            <a:pPr>
              <a:defRPr/>
            </a:pP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实验报告内容</a:t>
            </a:r>
            <a:endParaRPr lang="en-US" altLang="zh-CN" sz="2000" dirty="0" smtClean="0">
              <a:latin typeface="微软雅黑" pitchFamily="34" charset="-122"/>
              <a:ea typeface="微软雅黑" pitchFamily="34" charset="-122"/>
            </a:endParaRPr>
          </a:p>
          <a:p>
            <a:pPr marL="457200" lvl="1" indent="0">
              <a:buFontTx/>
              <a:buNone/>
              <a:defRPr/>
            </a:pPr>
            <a:r>
              <a:rPr lang="zh-CN" altLang="en-US" sz="1800" dirty="0" smtClean="0">
                <a:latin typeface="微软雅黑" pitchFamily="34" charset="-122"/>
                <a:ea typeface="微软雅黑" pitchFamily="34" charset="-122"/>
              </a:rPr>
              <a:t>实验名称</a:t>
            </a:r>
            <a:endParaRPr lang="en-US" altLang="zh-CN" sz="1800" dirty="0" smtClean="0">
              <a:latin typeface="微软雅黑" pitchFamily="34" charset="-122"/>
              <a:ea typeface="微软雅黑" pitchFamily="34" charset="-122"/>
            </a:endParaRPr>
          </a:p>
          <a:p>
            <a:pPr marL="457200" lvl="1" indent="0">
              <a:buFontTx/>
              <a:buNone/>
              <a:defRPr/>
            </a:pPr>
            <a:r>
              <a:rPr lang="zh-CN" altLang="en-US" sz="1800" dirty="0" smtClean="0">
                <a:latin typeface="微软雅黑" pitchFamily="34" charset="-122"/>
                <a:ea typeface="微软雅黑" pitchFamily="34" charset="-122"/>
              </a:rPr>
              <a:t>一、实验目的</a:t>
            </a:r>
            <a:endParaRPr lang="en-US" altLang="zh-CN" sz="1800" dirty="0" smtClean="0">
              <a:latin typeface="微软雅黑" pitchFamily="34" charset="-122"/>
              <a:ea typeface="微软雅黑" pitchFamily="34" charset="-122"/>
            </a:endParaRPr>
          </a:p>
          <a:p>
            <a:pPr marL="457200" lvl="1" indent="0">
              <a:buFontTx/>
              <a:buNone/>
              <a:defRPr/>
            </a:pPr>
            <a:r>
              <a:rPr lang="zh-CN" altLang="en-US" sz="1800" dirty="0" smtClean="0">
                <a:latin typeface="微软雅黑" pitchFamily="34" charset="-122"/>
                <a:ea typeface="微软雅黑" pitchFamily="34" charset="-122"/>
              </a:rPr>
              <a:t>二、技术指标</a:t>
            </a:r>
            <a:endParaRPr lang="en-US" altLang="zh-CN" sz="1800" dirty="0" smtClean="0">
              <a:latin typeface="微软雅黑" pitchFamily="34" charset="-122"/>
              <a:ea typeface="微软雅黑" pitchFamily="34" charset="-122"/>
            </a:endParaRPr>
          </a:p>
          <a:p>
            <a:pPr marL="457200" lvl="1" indent="0">
              <a:buFontTx/>
              <a:buNone/>
              <a:defRPr/>
            </a:pPr>
            <a:r>
              <a:rPr lang="zh-CN" altLang="en-US" sz="1800" dirty="0" smtClean="0">
                <a:latin typeface="微软雅黑" pitchFamily="34" charset="-122"/>
                <a:ea typeface="微软雅黑" pitchFamily="34" charset="-122"/>
              </a:rPr>
              <a:t>三、实验原理（电路设计）</a:t>
            </a:r>
            <a:endParaRPr lang="en-US" altLang="zh-CN" sz="1800" dirty="0" smtClean="0">
              <a:latin typeface="微软雅黑" pitchFamily="34" charset="-122"/>
              <a:ea typeface="微软雅黑" pitchFamily="34" charset="-122"/>
            </a:endParaRPr>
          </a:p>
          <a:p>
            <a:pPr marL="457200" lvl="1" indent="0">
              <a:buFontTx/>
              <a:buNone/>
              <a:defRPr/>
            </a:pPr>
            <a:r>
              <a:rPr lang="en-US" altLang="zh-CN" sz="1600" dirty="0" smtClean="0">
                <a:latin typeface="微软雅黑" pitchFamily="34" charset="-122"/>
                <a:ea typeface="微软雅黑" pitchFamily="34" charset="-122"/>
              </a:rPr>
              <a:t>      1.</a:t>
            </a: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电路图</a:t>
            </a:r>
            <a:endParaRPr lang="en-US" altLang="zh-CN" sz="1600" dirty="0" smtClean="0">
              <a:latin typeface="微软雅黑" pitchFamily="34" charset="-122"/>
              <a:ea typeface="微软雅黑" pitchFamily="34" charset="-122"/>
            </a:endParaRPr>
          </a:p>
          <a:p>
            <a:pPr marL="457200" lvl="1" indent="0">
              <a:buFontTx/>
              <a:buNone/>
              <a:defRPr/>
            </a:pPr>
            <a:r>
              <a:rPr lang="en-US" altLang="zh-CN" sz="1600" dirty="0" smtClean="0">
                <a:latin typeface="微软雅黑" pitchFamily="34" charset="-122"/>
                <a:ea typeface="微软雅黑" pitchFamily="34" charset="-122"/>
              </a:rPr>
              <a:t>      2.</a:t>
            </a: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元件明细表</a:t>
            </a:r>
            <a:endParaRPr lang="en-US" altLang="zh-CN" sz="1600" dirty="0" smtClean="0">
              <a:latin typeface="微软雅黑" pitchFamily="34" charset="-122"/>
              <a:ea typeface="微软雅黑" pitchFamily="34" charset="-122"/>
            </a:endParaRPr>
          </a:p>
          <a:p>
            <a:pPr marL="457200" lvl="1" indent="0">
              <a:buFontTx/>
              <a:buNone/>
              <a:defRPr/>
            </a:pPr>
            <a:r>
              <a:rPr lang="en-US" altLang="zh-CN" sz="1600" dirty="0" smtClean="0">
                <a:latin typeface="微软雅黑" pitchFamily="34" charset="-122"/>
                <a:ea typeface="微软雅黑" pitchFamily="34" charset="-122"/>
              </a:rPr>
              <a:t>      3.</a:t>
            </a: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电路原理</a:t>
            </a:r>
            <a:endParaRPr lang="en-US" altLang="zh-CN" sz="1600" dirty="0" smtClean="0">
              <a:latin typeface="微软雅黑" pitchFamily="34" charset="-122"/>
              <a:ea typeface="微软雅黑" pitchFamily="34" charset="-122"/>
            </a:endParaRPr>
          </a:p>
          <a:p>
            <a:pPr marL="457200" lvl="1" indent="0">
              <a:buFontTx/>
              <a:buNone/>
              <a:defRPr/>
            </a:pPr>
            <a:r>
              <a:rPr lang="zh-CN" altLang="en-US" sz="1800" dirty="0" smtClean="0">
                <a:latin typeface="微软雅黑" pitchFamily="34" charset="-122"/>
                <a:ea typeface="微软雅黑" pitchFamily="34" charset="-122"/>
              </a:rPr>
              <a:t>四、实验方法和步骤</a:t>
            </a:r>
            <a:endParaRPr lang="en-US" altLang="zh-CN" sz="1800" dirty="0" smtClean="0">
              <a:latin typeface="微软雅黑" pitchFamily="34" charset="-122"/>
              <a:ea typeface="微软雅黑" pitchFamily="34" charset="-122"/>
            </a:endParaRPr>
          </a:p>
          <a:p>
            <a:pPr marL="457200" lvl="1" indent="0">
              <a:buFontTx/>
              <a:buNone/>
              <a:defRPr/>
            </a:pPr>
            <a:r>
              <a:rPr lang="zh-CN" altLang="en-US" sz="1800" dirty="0" smtClean="0">
                <a:latin typeface="微软雅黑" pitchFamily="34" charset="-122"/>
                <a:ea typeface="微软雅黑" pitchFamily="34" charset="-122"/>
              </a:rPr>
              <a:t>五、测试数据表格</a:t>
            </a:r>
            <a:r>
              <a:rPr lang="zh-CN" altLang="en-US" sz="1400" dirty="0" smtClean="0">
                <a:latin typeface="微软雅黑" pitchFamily="34" charset="-122"/>
                <a:ea typeface="微软雅黑" pitchFamily="34" charset="-122"/>
              </a:rPr>
              <a:t>（参考</a:t>
            </a:r>
            <a:r>
              <a:rPr lang="en-US" altLang="zh-CN" sz="1400" dirty="0" smtClean="0">
                <a:latin typeface="微软雅黑" pitchFamily="34" charset="-122"/>
                <a:ea typeface="微软雅黑" pitchFamily="34" charset="-122"/>
              </a:rPr>
              <a:t>P59</a:t>
            </a:r>
            <a:r>
              <a:rPr lang="zh-CN" altLang="en-US" sz="1400" dirty="0" smtClean="0">
                <a:latin typeface="微软雅黑" pitchFamily="34" charset="-122"/>
                <a:ea typeface="微软雅黑" pitchFamily="34" charset="-122"/>
              </a:rPr>
              <a:t>表格）</a:t>
            </a:r>
            <a:endParaRPr lang="en-US" altLang="zh-CN" sz="1400" dirty="0" smtClean="0">
              <a:latin typeface="微软雅黑" pitchFamily="34" charset="-122"/>
              <a:ea typeface="微软雅黑" pitchFamily="34" charset="-122"/>
            </a:endParaRPr>
          </a:p>
          <a:p>
            <a:pPr marL="457200" lvl="1" indent="0">
              <a:buFontTx/>
              <a:buNone/>
              <a:defRPr/>
            </a:pPr>
            <a:r>
              <a:rPr lang="en-US" altLang="zh-CN" sz="1400" dirty="0" smtClean="0">
                <a:latin typeface="微软雅黑" pitchFamily="34" charset="-122"/>
                <a:ea typeface="微软雅黑" pitchFamily="34" charset="-122"/>
              </a:rPr>
              <a:t>        1. </a:t>
            </a:r>
            <a:r>
              <a:rPr lang="zh-CN" altLang="en-US" sz="1400" dirty="0" smtClean="0">
                <a:latin typeface="微软雅黑" pitchFamily="34" charset="-122"/>
                <a:ea typeface="微软雅黑" pitchFamily="34" charset="-122"/>
              </a:rPr>
              <a:t>表格中还要有仿真值</a:t>
            </a:r>
            <a:endParaRPr lang="en-US" altLang="zh-CN" sz="1400" dirty="0" smtClean="0">
              <a:latin typeface="微软雅黑" pitchFamily="34" charset="-122"/>
              <a:ea typeface="微软雅黑" pitchFamily="34" charset="-122"/>
            </a:endParaRPr>
          </a:p>
          <a:p>
            <a:pPr marL="457200" lvl="1" indent="0">
              <a:buFontTx/>
              <a:buNone/>
              <a:defRPr/>
            </a:pPr>
            <a:r>
              <a:rPr lang="en-US" altLang="zh-CN" sz="1400" dirty="0" smtClean="0">
                <a:latin typeface="微软雅黑" pitchFamily="34" charset="-122"/>
                <a:ea typeface="微软雅黑" pitchFamily="34" charset="-122"/>
              </a:rPr>
              <a:t>        2. </a:t>
            </a:r>
            <a:r>
              <a:rPr lang="zh-CN" altLang="en-US" sz="1400" dirty="0" smtClean="0">
                <a:latin typeface="微软雅黑" pitchFamily="34" charset="-122"/>
                <a:ea typeface="微软雅黑" pitchFamily="34" charset="-122"/>
              </a:rPr>
              <a:t>表格后要有数据分析（是否达到要求，误差多少，存在误差的原因）</a:t>
            </a:r>
            <a:endParaRPr lang="en-US" altLang="zh-CN" sz="1400" dirty="0" smtClean="0">
              <a:latin typeface="微软雅黑" pitchFamily="34" charset="-122"/>
              <a:ea typeface="微软雅黑" pitchFamily="34" charset="-122"/>
            </a:endParaRPr>
          </a:p>
          <a:p>
            <a:pPr marL="457200" lvl="1" indent="0">
              <a:buFontTx/>
              <a:buNone/>
              <a:defRPr/>
            </a:pPr>
            <a:r>
              <a:rPr lang="zh-CN" altLang="en-US" sz="1400" dirty="0" smtClean="0">
                <a:latin typeface="微软雅黑" pitchFamily="34" charset="-122"/>
                <a:ea typeface="微软雅黑" pitchFamily="34" charset="-122"/>
              </a:rPr>
              <a:t>六、结论</a:t>
            </a:r>
            <a:endParaRPr lang="en-US" altLang="zh-CN" sz="1400" dirty="0" smtClean="0">
              <a:latin typeface="微软雅黑" pitchFamily="34" charset="-122"/>
              <a:ea typeface="微软雅黑" pitchFamily="34" charset="-122"/>
            </a:endParaRPr>
          </a:p>
          <a:p>
            <a:pPr marL="457200" lvl="1" indent="0">
              <a:buFontTx/>
              <a:buNone/>
              <a:defRPr/>
            </a:pPr>
            <a:r>
              <a:rPr lang="en-US" altLang="zh-CN" sz="1400" dirty="0" smtClean="0">
                <a:latin typeface="微软雅黑" pitchFamily="34" charset="-122"/>
                <a:ea typeface="微软雅黑" pitchFamily="34" charset="-122"/>
              </a:rPr>
              <a:t>        1. </a:t>
            </a:r>
            <a:r>
              <a:rPr lang="zh-CN" altLang="en-US" sz="1400" dirty="0" smtClean="0">
                <a:latin typeface="微软雅黑" pitchFamily="34" charset="-122"/>
                <a:ea typeface="微软雅黑" pitchFamily="34" charset="-122"/>
              </a:rPr>
              <a:t>实验是否符合要求，达到技术指标</a:t>
            </a:r>
            <a:endParaRPr lang="en-US" altLang="zh-CN" sz="1400" dirty="0" smtClean="0">
              <a:latin typeface="微软雅黑" pitchFamily="34" charset="-122"/>
              <a:ea typeface="微软雅黑" pitchFamily="34" charset="-122"/>
            </a:endParaRPr>
          </a:p>
          <a:p>
            <a:pPr marL="457200" lvl="1" indent="0">
              <a:buFontTx/>
              <a:buNone/>
              <a:defRPr/>
            </a:pPr>
            <a:r>
              <a:rPr lang="en-US" altLang="zh-CN" sz="1400" dirty="0" smtClean="0">
                <a:latin typeface="微软雅黑" pitchFamily="34" charset="-122"/>
                <a:ea typeface="微软雅黑" pitchFamily="34" charset="-122"/>
              </a:rPr>
              <a:t>        2.</a:t>
            </a:r>
            <a:r>
              <a:rPr lang="zh-CN" altLang="en-US" sz="1400" dirty="0" smtClean="0">
                <a:latin typeface="微软雅黑" pitchFamily="34" charset="-122"/>
                <a:ea typeface="微软雅黑" pitchFamily="34" charset="-122"/>
              </a:rPr>
              <a:t>故障分析和解决方法</a:t>
            </a:r>
            <a:endParaRPr lang="en-US" altLang="zh-CN" sz="1400" dirty="0" smtClean="0">
              <a:latin typeface="微软雅黑" pitchFamily="34" charset="-122"/>
              <a:ea typeface="微软雅黑" pitchFamily="34" charset="-122"/>
            </a:endParaRPr>
          </a:p>
          <a:p>
            <a:pPr marL="457200" lvl="1" indent="0">
              <a:buFontTx/>
              <a:buNone/>
              <a:defRPr/>
            </a:pPr>
            <a:r>
              <a:rPr lang="en-US" altLang="zh-CN" sz="1400" dirty="0" smtClean="0">
                <a:latin typeface="微软雅黑" pitchFamily="34" charset="-122"/>
                <a:ea typeface="微软雅黑" pitchFamily="34" charset="-122"/>
              </a:rPr>
              <a:t>        3.</a:t>
            </a:r>
            <a:r>
              <a:rPr lang="zh-CN" altLang="en-US" sz="1400" dirty="0" smtClean="0">
                <a:latin typeface="微软雅黑" pitchFamily="34" charset="-122"/>
                <a:ea typeface="微软雅黑" pitchFamily="34" charset="-122"/>
              </a:rPr>
              <a:t>实验体会</a:t>
            </a:r>
            <a:endParaRPr lang="en-US" altLang="zh-CN" sz="1400" dirty="0" smtClean="0">
              <a:latin typeface="微软雅黑" pitchFamily="34" charset="-122"/>
              <a:ea typeface="微软雅黑" pitchFamily="34" charset="-122"/>
            </a:endParaRPr>
          </a:p>
          <a:p>
            <a:pPr marL="457200" lvl="1" indent="0">
              <a:buFontTx/>
              <a:buNone/>
              <a:defRPr/>
            </a:pPr>
            <a:r>
              <a:rPr lang="zh-CN" altLang="en-US" sz="1400" dirty="0" smtClean="0">
                <a:latin typeface="微软雅黑" pitchFamily="34" charset="-122"/>
                <a:ea typeface="微软雅黑" pitchFamily="34" charset="-122"/>
              </a:rPr>
              <a:t>七、思考题</a:t>
            </a:r>
          </a:p>
        </p:txBody>
      </p:sp>
      <p:sp>
        <p:nvSpPr>
          <p:cNvPr id="12292" name="灯片编号占位符 1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0FBC8CB-AB06-4612-B10C-6F6E4C1CCBAD}" type="slidenum">
              <a:rPr lang="en-US" altLang="zh-CN" sz="1400"/>
              <a:pPr>
                <a:spcBef>
                  <a:spcPct val="0"/>
                </a:spcBef>
                <a:buFontTx/>
                <a:buNone/>
              </a:pPr>
              <a:t>8</a:t>
            </a:fld>
            <a:endParaRPr lang="en-US" altLang="zh-CN" sz="1400"/>
          </a:p>
        </p:txBody>
      </p:sp>
      <p:sp>
        <p:nvSpPr>
          <p:cNvPr id="12293" name="矩形 2"/>
          <p:cNvSpPr>
            <a:spLocks noChangeArrowheads="1"/>
          </p:cNvSpPr>
          <p:nvPr/>
        </p:nvSpPr>
        <p:spPr bwMode="auto">
          <a:xfrm>
            <a:off x="342900" y="476250"/>
            <a:ext cx="5519738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rPr>
              <a:t>预习报告（实验报告）的写法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9512" y="4762500"/>
            <a:ext cx="3652838" cy="178435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>
            <a:spAutoFit/>
          </a:bodyPr>
          <a:lstStyle/>
          <a:p>
            <a:pPr marL="342900" indent="-342900" eaLnBrk="1" hangingPunct="1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  <a:defRPr/>
            </a:pPr>
            <a:r>
              <a:rPr lang="zh-CN" altLang="en-US" sz="2000" b="1" dirty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要用专门的实验报告纸来书写报告！</a:t>
            </a:r>
            <a:endParaRPr lang="en-US" altLang="zh-CN" sz="2000" b="1" dirty="0">
              <a:solidFill>
                <a:srgbClr val="FFFF00"/>
              </a:solidFill>
              <a:latin typeface="微软雅黑" pitchFamily="34" charset="-122"/>
              <a:ea typeface="微软雅黑" pitchFamily="34" charset="-122"/>
            </a:endParaRPr>
          </a:p>
          <a:p>
            <a:pPr marL="342900" indent="-342900" eaLnBrk="1" hangingPunct="1">
              <a:spcBef>
                <a:spcPts val="600"/>
              </a:spcBef>
              <a:spcAft>
                <a:spcPts val="600"/>
              </a:spcAft>
              <a:buFont typeface="Wingdings" pitchFamily="2" charset="2"/>
              <a:buChar char="Ø"/>
              <a:defRPr/>
            </a:pPr>
            <a:r>
              <a:rPr lang="zh-CN" altLang="en-US" sz="2000" b="1" dirty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电路图要符合规范</a:t>
            </a:r>
            <a:r>
              <a:rPr lang="zh-CN" altLang="en-US" sz="1800" b="1" dirty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（参考教材</a:t>
            </a:r>
            <a:r>
              <a:rPr lang="en-US" altLang="zh-CN" sz="1800" b="1" dirty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P63</a:t>
            </a:r>
            <a:r>
              <a:rPr lang="zh-CN" altLang="en-US" sz="1800" b="1" dirty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），</a:t>
            </a:r>
            <a:r>
              <a:rPr lang="zh-CN" altLang="en-US" sz="2000" b="1" dirty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</a:rPr>
              <a:t>借助尺子画图，不可徒手画图！</a:t>
            </a:r>
          </a:p>
        </p:txBody>
      </p:sp>
    </p:spTree>
    <p:extLst>
      <p:ext uri="{BB962C8B-B14F-4D97-AF65-F5344CB8AC3E}">
        <p14:creationId xmlns:p14="http://schemas.microsoft.com/office/powerpoint/2010/main" xmlns="" val="860169805"/>
      </p:ext>
    </p:extLst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灯片编号占位符 5"/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74C4615-4306-450A-8A11-29DAC32E10AC}" type="slidenum">
              <a:rPr lang="en-US" altLang="zh-CN" sz="1400"/>
              <a:pPr>
                <a:spcBef>
                  <a:spcPct val="0"/>
                </a:spcBef>
                <a:buFontTx/>
                <a:buNone/>
              </a:pPr>
              <a:t>9</a:t>
            </a:fld>
            <a:endParaRPr lang="en-US" altLang="zh-CN" sz="1400"/>
          </a:p>
        </p:txBody>
      </p:sp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>
          <a:xfrm>
            <a:off x="2268538" y="260350"/>
            <a:ext cx="3819525" cy="796925"/>
          </a:xfrm>
        </p:spPr>
        <p:txBody>
          <a:bodyPr/>
          <a:lstStyle/>
          <a:p>
            <a:pPr eaLnBrk="1" hangingPunct="1"/>
            <a:r>
              <a:rPr lang="zh-CN" altLang="en-US" sz="4000" b="1" dirty="0" smtClean="0">
                <a:solidFill>
                  <a:srgbClr val="FFFF00"/>
                </a:solidFill>
                <a:latin typeface="微软雅黑" panose="020B0503020204020204" pitchFamily="34" charset="-122"/>
              </a:rPr>
              <a:t>学习要求</a:t>
            </a:r>
          </a:p>
        </p:txBody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125538"/>
            <a:ext cx="8032750" cy="2159000"/>
          </a:xfrm>
        </p:spPr>
        <p:txBody>
          <a:bodyPr/>
          <a:lstStyle/>
          <a:p>
            <a:pPr marL="514350" indent="-514350" eaLnBrk="1" hangingPunct="1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AutoNum type="arabicPeriod" startAt="2"/>
            </a:pPr>
            <a:r>
              <a:rPr lang="zh-CN" altLang="en-US" sz="2800" b="1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独立完成实验</a:t>
            </a:r>
            <a:r>
              <a:rPr lang="zh-CN" altLang="en-US" sz="2800" b="1" dirty="0" smtClean="0">
                <a:latin typeface="Times New Roman" panose="02020603050405020304" pitchFamily="18" charset="0"/>
              </a:rPr>
              <a:t>。</a:t>
            </a:r>
            <a:endParaRPr lang="en-US" altLang="zh-CN" sz="2800" b="1" dirty="0" smtClean="0">
              <a:latin typeface="Times New Roman" panose="02020603050405020304" pitchFamily="18" charset="0"/>
            </a:endParaRPr>
          </a:p>
          <a:p>
            <a:pPr marL="914400" lvl="1" indent="-514350" eaLnBrk="1" hangingPunct="1">
              <a:spcBef>
                <a:spcPct val="10000"/>
              </a:spcBef>
              <a:buFont typeface="Wingdings" panose="05000000000000000000" pitchFamily="2" charset="2"/>
              <a:buChar char="Ø"/>
            </a:pPr>
            <a:r>
              <a:rPr lang="zh-CN" altLang="en-US" sz="2400" dirty="0" smtClean="0">
                <a:latin typeface="Times New Roman" panose="02020603050405020304" pitchFamily="18" charset="0"/>
              </a:rPr>
              <a:t>动手、动脑并重，注重培养运用理论知识分析问题和解决问题的能力。</a:t>
            </a:r>
            <a:endParaRPr lang="en-US" altLang="zh-CN" sz="2400" dirty="0" smtClean="0">
              <a:latin typeface="Times New Roman" panose="02020603050405020304" pitchFamily="18" charset="0"/>
            </a:endParaRPr>
          </a:p>
          <a:p>
            <a:pPr marL="914400" lvl="1" indent="-514350" eaLnBrk="1" hangingPunct="1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zh-CN" altLang="en-US" sz="2400" dirty="0" smtClean="0">
                <a:latin typeface="Times New Roman" panose="02020603050405020304" pitchFamily="18" charset="0"/>
              </a:rPr>
              <a:t>注意归纳总结，新的体验和经验应留下文字材料，不断积累和提高。</a:t>
            </a:r>
          </a:p>
        </p:txBody>
      </p:sp>
      <p:sp>
        <p:nvSpPr>
          <p:cNvPr id="13317" name="矩形 1"/>
          <p:cNvSpPr>
            <a:spLocks noChangeArrowheads="1"/>
          </p:cNvSpPr>
          <p:nvPr/>
        </p:nvSpPr>
        <p:spPr bwMode="auto">
          <a:xfrm>
            <a:off x="428625" y="3573463"/>
            <a:ext cx="8031163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4572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spcBef>
                <a:spcPct val="10000"/>
              </a:spcBef>
              <a:buFontTx/>
              <a:buNone/>
            </a:pPr>
            <a:r>
              <a:rPr lang="zh-CN" altLang="en-US" sz="2400" b="1">
                <a:latin typeface="楷体_GB2312" pitchFamily="49" charset="-122"/>
                <a:ea typeface="楷体_GB2312" pitchFamily="49" charset="-122"/>
              </a:rPr>
              <a:t>实验的过程就是解决问题的过程，只有经历这一过程才能得到训练，才能逐步具备动手能力。动手能力就是解决实际问题的能力。在技术领域，动手能力常指一个人能否解决问题，最终将研究对象做出来</a:t>
            </a:r>
            <a:r>
              <a:rPr lang="en-US" altLang="zh-CN" sz="2400" b="1">
                <a:latin typeface="楷体_GB2312" pitchFamily="49" charset="-122"/>
                <a:ea typeface="楷体_GB2312" pitchFamily="49" charset="-122"/>
              </a:rPr>
              <a:t>(</a:t>
            </a:r>
            <a:r>
              <a:rPr lang="zh-CN" altLang="en-US" sz="2400" b="1">
                <a:latin typeface="楷体_GB2312" pitchFamily="49" charset="-122"/>
                <a:ea typeface="楷体_GB2312" pitchFamily="49" charset="-122"/>
              </a:rPr>
              <a:t>物理实现</a:t>
            </a:r>
            <a:r>
              <a:rPr lang="en-US" altLang="zh-CN" sz="2400" b="1">
                <a:latin typeface="楷体_GB2312" pitchFamily="49" charset="-122"/>
                <a:ea typeface="楷体_GB2312" pitchFamily="49" charset="-122"/>
              </a:rPr>
              <a:t>)</a:t>
            </a:r>
            <a:r>
              <a:rPr lang="zh-CN" altLang="en-US" sz="2400" b="1">
                <a:latin typeface="楷体_GB2312" pitchFamily="49" charset="-122"/>
                <a:ea typeface="楷体_GB2312" pitchFamily="49" charset="-122"/>
              </a:rPr>
              <a:t>的能力，反映的是一个人的综合能力。遇到问题不加思考就向教师或其他同学求助，这无疑是放弃了训练的机会，尽管在他人帮助下完成了实验任务，但并未达到学习的目的。</a:t>
            </a:r>
            <a:endParaRPr lang="zh-CN" altLang="en-US" sz="2400">
              <a:latin typeface="楷体_GB2312" pitchFamily="49" charset="-122"/>
              <a:ea typeface="楷体_GB2312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15190159"/>
      </p:ext>
    </p:extLst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 主题 1">
      <a:dk1>
        <a:srgbClr val="1F497D"/>
      </a:dk1>
      <a:lt1>
        <a:srgbClr val="FFFFFF"/>
      </a:lt1>
      <a:dk2>
        <a:srgbClr val="000000"/>
      </a:dk2>
      <a:lt2>
        <a:srgbClr val="EEECE1"/>
      </a:lt2>
      <a:accent1>
        <a:srgbClr val="4F81BD"/>
      </a:accent1>
      <a:accent2>
        <a:srgbClr val="C0504D"/>
      </a:accent2>
      <a:accent3>
        <a:srgbClr val="AAAAAA"/>
      </a:accent3>
      <a:accent4>
        <a:srgbClr val="DADADA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 主题">
      <a:majorFont>
        <a:latin typeface="Calibri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Office 主题 1">
        <a:dk1>
          <a:srgbClr val="1F497D"/>
        </a:dk1>
        <a:lt1>
          <a:srgbClr val="FFFFFF"/>
        </a:lt1>
        <a:dk2>
          <a:srgbClr val="000000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AAAAAA"/>
        </a:accent3>
        <a:accent4>
          <a:srgbClr val="DADADA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</TotalTime>
  <Pages>0</Pages>
  <Words>4303</Words>
  <Characters>0</Characters>
  <Application>Microsoft Office PowerPoint</Application>
  <DocSecurity>0</DocSecurity>
  <PresentationFormat>全屏显示(4:3)</PresentationFormat>
  <Lines>0</Lines>
  <Paragraphs>381</Paragraphs>
  <Slides>50</Slides>
  <Notes>0</Notes>
  <HiddenSlides>0</HiddenSlides>
  <MMClips>0</MMClips>
  <ScaleCrop>false</ScaleCrop>
  <HeadingPairs>
    <vt:vector size="6" baseType="variant">
      <vt:variant>
        <vt:lpstr>主题</vt:lpstr>
      </vt:variant>
      <vt:variant>
        <vt:i4>2</vt:i4>
      </vt:variant>
      <vt:variant>
        <vt:lpstr>嵌入 OLE 服务器</vt:lpstr>
      </vt:variant>
      <vt:variant>
        <vt:i4>3</vt:i4>
      </vt:variant>
      <vt:variant>
        <vt:lpstr>幻灯片标题</vt:lpstr>
      </vt:variant>
      <vt:variant>
        <vt:i4>50</vt:i4>
      </vt:variant>
    </vt:vector>
  </HeadingPairs>
  <TitlesOfParts>
    <vt:vector size="55" baseType="lpstr">
      <vt:lpstr>Office 主题</vt:lpstr>
      <vt:lpstr>默认设计模板</vt:lpstr>
      <vt:lpstr>Image</vt:lpstr>
      <vt:lpstr>位图图像</vt:lpstr>
      <vt:lpstr>Equation</vt:lpstr>
      <vt:lpstr>幻灯片 1</vt:lpstr>
      <vt:lpstr>幻灯片 2</vt:lpstr>
      <vt:lpstr> 课程性质、目的与任务</vt:lpstr>
      <vt:lpstr>课程任务</vt:lpstr>
      <vt:lpstr>  成绩评定 </vt:lpstr>
      <vt:lpstr>关于实验操作考试</vt:lpstr>
      <vt:lpstr>学习要求 </vt:lpstr>
      <vt:lpstr>幻灯片 8</vt:lpstr>
      <vt:lpstr>学习要求</vt:lpstr>
      <vt:lpstr>学习要求</vt:lpstr>
      <vt:lpstr>学习要求</vt:lpstr>
      <vt:lpstr>实验结束后</vt:lpstr>
      <vt:lpstr>幻灯片 13</vt:lpstr>
      <vt:lpstr>本学期授课计划</vt:lpstr>
      <vt:lpstr>幻灯片 15</vt:lpstr>
      <vt:lpstr>1、DT830T简介</vt:lpstr>
      <vt:lpstr>幻灯片 17</vt:lpstr>
      <vt:lpstr> 原理框图</vt:lpstr>
      <vt:lpstr>2、DT830T面板介绍</vt:lpstr>
      <vt:lpstr>幻灯片 20</vt:lpstr>
      <vt:lpstr>3、DT830T的使用</vt:lpstr>
      <vt:lpstr>幻灯片 22</vt:lpstr>
      <vt:lpstr>幻灯片 23</vt:lpstr>
      <vt:lpstr>幻灯片 24</vt:lpstr>
      <vt:lpstr>幻灯片 25</vt:lpstr>
      <vt:lpstr>幻灯片 26</vt:lpstr>
      <vt:lpstr>幻灯片 27</vt:lpstr>
      <vt:lpstr>幻灯片 28</vt:lpstr>
      <vt:lpstr>幻灯片 29</vt:lpstr>
      <vt:lpstr>功  能</vt:lpstr>
      <vt:lpstr>实 验 箱 内 实 验 板</vt:lpstr>
      <vt:lpstr>实 验 箱 电 源</vt:lpstr>
      <vt:lpstr>实 验 箱 电 源</vt:lpstr>
      <vt:lpstr>实 验 箱 信 号 源</vt:lpstr>
      <vt:lpstr>实 验 箱 显 示 模 块</vt:lpstr>
      <vt:lpstr>逻 辑 电 平 显 示</vt:lpstr>
      <vt:lpstr>数 码 管 显 示</vt:lpstr>
      <vt:lpstr>点 阵 显 示</vt:lpstr>
      <vt:lpstr>分 立 元 件 接 线 区</vt:lpstr>
      <vt:lpstr>数 字 电 路 接 线 区</vt:lpstr>
      <vt:lpstr>外接仪器接线柱</vt:lpstr>
      <vt:lpstr>可 编 程 器 件 模 块</vt:lpstr>
      <vt:lpstr>可 编 程 器 件 模 块</vt:lpstr>
      <vt:lpstr>幻灯片 44</vt:lpstr>
      <vt:lpstr>传输网络的幅频和相频特性（P84）</vt:lpstr>
      <vt:lpstr>传输网络的幅频和相频特性</vt:lpstr>
      <vt:lpstr>传输网络的幅频和相频特性</vt:lpstr>
      <vt:lpstr>幻灯片 48</vt:lpstr>
      <vt:lpstr>下一次课内容</vt:lpstr>
      <vt:lpstr>幻灯片 50</vt:lpstr>
    </vt:vector>
  </TitlesOfParts>
  <Manager/>
  <Company>WwW.YlmF.CoM</Company>
  <LinksUpToDate>false</LinksUpToDate>
  <CharactersWithSpaces>0</CharactersWithSpaces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subject/>
  <dc:creator>微软用户</dc:creator>
  <cp:keywords/>
  <dc:description/>
  <cp:lastModifiedBy>USER</cp:lastModifiedBy>
  <cp:revision>182</cp:revision>
  <cp:lastPrinted>1899-12-30T00:00:00Z</cp:lastPrinted>
  <dcterms:created xsi:type="dcterms:W3CDTF">2011-03-28T07:15:46Z</dcterms:created>
  <dcterms:modified xsi:type="dcterms:W3CDTF">2017-03-20T23:34:36Z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2052-6.6.0.2877</vt:lpwstr>
  </property>
</Properties>
</file>